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59" r:id="rId5"/>
    <p:sldId id="260"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8BE9"/>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61C134-5F29-44D1-AACC-DD6A958F72EB}" v="10" dt="2026-05-14T19:36:35.163"/>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hephanny Constanza Cruz Torres" userId="ca1cdfae-73be-45dc-bac0-8a749b5c187b" providerId="ADAL" clId="{9DAD34A0-177B-4FC2-96C6-4974C43F521B}"/>
    <pc:docChg chg="undo custSel addSld modSld">
      <pc:chgData name="Sthephanny Constanza Cruz Torres" userId="ca1cdfae-73be-45dc-bac0-8a749b5c187b" providerId="ADAL" clId="{9DAD34A0-177B-4FC2-96C6-4974C43F521B}" dt="2026-05-14T19:36:35.160" v="1197"/>
      <pc:docMkLst>
        <pc:docMk/>
      </pc:docMkLst>
      <pc:sldChg chg="modSp mod">
        <pc:chgData name="Sthephanny Constanza Cruz Torres" userId="ca1cdfae-73be-45dc-bac0-8a749b5c187b" providerId="ADAL" clId="{9DAD34A0-177B-4FC2-96C6-4974C43F521B}" dt="2026-05-13T02:52:57.758" v="1196" actId="1076"/>
        <pc:sldMkLst>
          <pc:docMk/>
          <pc:sldMk cId="1514249308" sldId="259"/>
        </pc:sldMkLst>
        <pc:spChg chg="mod">
          <ac:chgData name="Sthephanny Constanza Cruz Torres" userId="ca1cdfae-73be-45dc-bac0-8a749b5c187b" providerId="ADAL" clId="{9DAD34A0-177B-4FC2-96C6-4974C43F521B}" dt="2026-05-13T02:52:57.758" v="1196" actId="1076"/>
          <ac:spMkLst>
            <pc:docMk/>
            <pc:sldMk cId="1514249308" sldId="259"/>
            <ac:spMk id="6" creationId="{3DF26853-7D93-D61C-57ED-5625750C6DF2}"/>
          </ac:spMkLst>
        </pc:spChg>
      </pc:sldChg>
      <pc:sldChg chg="addSp delSp modSp mod">
        <pc:chgData name="Sthephanny Constanza Cruz Torres" userId="ca1cdfae-73be-45dc-bac0-8a749b5c187b" providerId="ADAL" clId="{9DAD34A0-177B-4FC2-96C6-4974C43F521B}" dt="2026-05-12T16:54:55.004" v="106" actId="20577"/>
        <pc:sldMkLst>
          <pc:docMk/>
          <pc:sldMk cId="3508192768" sldId="260"/>
        </pc:sldMkLst>
        <pc:spChg chg="mod">
          <ac:chgData name="Sthephanny Constanza Cruz Torres" userId="ca1cdfae-73be-45dc-bac0-8a749b5c187b" providerId="ADAL" clId="{9DAD34A0-177B-4FC2-96C6-4974C43F521B}" dt="2026-05-12T16:54:55.004" v="106" actId="20577"/>
          <ac:spMkLst>
            <pc:docMk/>
            <pc:sldMk cId="3508192768" sldId="260"/>
            <ac:spMk id="6" creationId="{425D8555-FEEB-A295-691E-0F85BEE6AE3C}"/>
          </ac:spMkLst>
        </pc:spChg>
        <pc:graphicFrameChg chg="add mod modGraphic">
          <ac:chgData name="Sthephanny Constanza Cruz Torres" userId="ca1cdfae-73be-45dc-bac0-8a749b5c187b" providerId="ADAL" clId="{9DAD34A0-177B-4FC2-96C6-4974C43F521B}" dt="2026-05-12T16:54:01.623" v="85" actId="113"/>
          <ac:graphicFrameMkLst>
            <pc:docMk/>
            <pc:sldMk cId="3508192768" sldId="260"/>
            <ac:graphicFrameMk id="3" creationId="{1CACE4CE-0B02-9E79-DC7A-08F8B9761988}"/>
          </ac:graphicFrameMkLst>
        </pc:graphicFrameChg>
        <pc:picChg chg="add mod modCrop">
          <ac:chgData name="Sthephanny Constanza Cruz Torres" userId="ca1cdfae-73be-45dc-bac0-8a749b5c187b" providerId="ADAL" clId="{9DAD34A0-177B-4FC2-96C6-4974C43F521B}" dt="2026-05-12T16:20:17.528" v="6" actId="14100"/>
          <ac:picMkLst>
            <pc:docMk/>
            <pc:sldMk cId="3508192768" sldId="260"/>
            <ac:picMk id="5" creationId="{9591D154-C768-5C55-2FA0-21632A1F416F}"/>
          </ac:picMkLst>
        </pc:picChg>
      </pc:sldChg>
      <pc:sldChg chg="modSp mod">
        <pc:chgData name="Sthephanny Constanza Cruz Torres" userId="ca1cdfae-73be-45dc-bac0-8a749b5c187b" providerId="ADAL" clId="{9DAD34A0-177B-4FC2-96C6-4974C43F521B}" dt="2026-05-12T16:26:10.558" v="73" actId="20577"/>
        <pc:sldMkLst>
          <pc:docMk/>
          <pc:sldMk cId="2224199290" sldId="263"/>
        </pc:sldMkLst>
        <pc:spChg chg="mod">
          <ac:chgData name="Sthephanny Constanza Cruz Torres" userId="ca1cdfae-73be-45dc-bac0-8a749b5c187b" providerId="ADAL" clId="{9DAD34A0-177B-4FC2-96C6-4974C43F521B}" dt="2026-05-12T16:26:10.558" v="73" actId="20577"/>
          <ac:spMkLst>
            <pc:docMk/>
            <pc:sldMk cId="2224199290" sldId="263"/>
            <ac:spMk id="6" creationId="{884396DD-8750-A08A-6CC2-AD5590E39D55}"/>
          </ac:spMkLst>
        </pc:spChg>
      </pc:sldChg>
      <pc:sldChg chg="modSp mod">
        <pc:chgData name="Sthephanny Constanza Cruz Torres" userId="ca1cdfae-73be-45dc-bac0-8a749b5c187b" providerId="ADAL" clId="{9DAD34A0-177B-4FC2-96C6-4974C43F521B}" dt="2026-05-12T17:10:59.147" v="1123" actId="20577"/>
        <pc:sldMkLst>
          <pc:docMk/>
          <pc:sldMk cId="2892225664" sldId="264"/>
        </pc:sldMkLst>
        <pc:spChg chg="mod">
          <ac:chgData name="Sthephanny Constanza Cruz Torres" userId="ca1cdfae-73be-45dc-bac0-8a749b5c187b" providerId="ADAL" clId="{9DAD34A0-177B-4FC2-96C6-4974C43F521B}" dt="2026-05-12T17:10:59.147" v="1123" actId="20577"/>
          <ac:spMkLst>
            <pc:docMk/>
            <pc:sldMk cId="2892225664" sldId="264"/>
            <ac:spMk id="3" creationId="{CAB76468-2CF9-EC86-6430-7628C5D6EAEF}"/>
          </ac:spMkLst>
        </pc:spChg>
        <pc:spChg chg="mod">
          <ac:chgData name="Sthephanny Constanza Cruz Torres" userId="ca1cdfae-73be-45dc-bac0-8a749b5c187b" providerId="ADAL" clId="{9DAD34A0-177B-4FC2-96C6-4974C43F521B}" dt="2026-05-12T17:10:40.444" v="1112" actId="14100"/>
          <ac:spMkLst>
            <pc:docMk/>
            <pc:sldMk cId="2892225664" sldId="264"/>
            <ac:spMk id="10" creationId="{F52B81BF-F61F-1B71-0F2B-61422B0FCF2E}"/>
          </ac:spMkLst>
        </pc:spChg>
        <pc:graphicFrameChg chg="mod modGraphic">
          <ac:chgData name="Sthephanny Constanza Cruz Torres" userId="ca1cdfae-73be-45dc-bac0-8a749b5c187b" providerId="ADAL" clId="{9DAD34A0-177B-4FC2-96C6-4974C43F521B}" dt="2026-05-12T17:10:31.014" v="1109" actId="14100"/>
          <ac:graphicFrameMkLst>
            <pc:docMk/>
            <pc:sldMk cId="2892225664" sldId="264"/>
            <ac:graphicFrameMk id="12" creationId="{92F3E3E0-8152-5DE4-8D30-4FF590BF3E8E}"/>
          </ac:graphicFrameMkLst>
        </pc:graphicFrameChg>
        <pc:picChg chg="mod">
          <ac:chgData name="Sthephanny Constanza Cruz Torres" userId="ca1cdfae-73be-45dc-bac0-8a749b5c187b" providerId="ADAL" clId="{9DAD34A0-177B-4FC2-96C6-4974C43F521B}" dt="2026-05-12T17:10:41.974" v="1113" actId="1076"/>
          <ac:picMkLst>
            <pc:docMk/>
            <pc:sldMk cId="2892225664" sldId="264"/>
            <ac:picMk id="11" creationId="{132069BF-5177-B986-F3DF-F6A1FB8E4509}"/>
          </ac:picMkLst>
        </pc:picChg>
      </pc:sldChg>
      <pc:sldChg chg="modSp mod">
        <pc:chgData name="Sthephanny Constanza Cruz Torres" userId="ca1cdfae-73be-45dc-bac0-8a749b5c187b" providerId="ADAL" clId="{9DAD34A0-177B-4FC2-96C6-4974C43F521B}" dt="2026-05-13T02:30:59.855" v="1194"/>
        <pc:sldMkLst>
          <pc:docMk/>
          <pc:sldMk cId="2821541751" sldId="265"/>
        </pc:sldMkLst>
        <pc:spChg chg="mod">
          <ac:chgData name="Sthephanny Constanza Cruz Torres" userId="ca1cdfae-73be-45dc-bac0-8a749b5c187b" providerId="ADAL" clId="{9DAD34A0-177B-4FC2-96C6-4974C43F521B}" dt="2026-05-13T02:30:59.855" v="1194"/>
          <ac:spMkLst>
            <pc:docMk/>
            <pc:sldMk cId="2821541751" sldId="265"/>
            <ac:spMk id="5" creationId="{34D4C09F-BA12-1A59-A048-EF9DD5D5F161}"/>
          </ac:spMkLst>
        </pc:spChg>
      </pc:sldChg>
      <pc:sldChg chg="add">
        <pc:chgData name="Sthephanny Constanza Cruz Torres" userId="ca1cdfae-73be-45dc-bac0-8a749b5c187b" providerId="ADAL" clId="{9DAD34A0-177B-4FC2-96C6-4974C43F521B}" dt="2026-05-14T19:36:35.160" v="1197"/>
        <pc:sldMkLst>
          <pc:docMk/>
          <pc:sldMk cId="1982283269" sldId="26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86345-6E9F-4007-B7C5-35A9B4DE19FB}" type="datetimeFigureOut">
              <a:rPr lang="es-CO" smtClean="0"/>
              <a:t>15/05/2026</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F3FDD4-7C0C-47AC-880D-1088B150BF7C}" type="slidenum">
              <a:rPr lang="es-CO" smtClean="0"/>
              <a:t>‹Nº›</a:t>
            </a:fld>
            <a:endParaRPr lang="es-CO"/>
          </a:p>
        </p:txBody>
      </p:sp>
    </p:spTree>
    <p:extLst>
      <p:ext uri="{BB962C8B-B14F-4D97-AF65-F5344CB8AC3E}">
        <p14:creationId xmlns:p14="http://schemas.microsoft.com/office/powerpoint/2010/main" val="4078795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0168F98-BA8E-427B-A26E-44F45B6A7928}" type="datetimeFigureOut">
              <a:rPr lang="es-CO" smtClean="0"/>
              <a:t>15/05/2026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982038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0168F98-BA8E-427B-A26E-44F45B6A7928}" type="datetimeFigureOut">
              <a:rPr lang="es-CO" smtClean="0"/>
              <a:t>15/05/2026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72305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0168F98-BA8E-427B-A26E-44F45B6A7928}" type="datetimeFigureOut">
              <a:rPr lang="es-CO" smtClean="0"/>
              <a:t>15/05/2026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610834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0168F98-BA8E-427B-A26E-44F45B6A7928}" type="datetimeFigureOut">
              <a:rPr lang="es-CO" smtClean="0"/>
              <a:t>15/05/2026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63686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0168F98-BA8E-427B-A26E-44F45B6A7928}" type="datetimeFigureOut">
              <a:rPr lang="es-CO" smtClean="0"/>
              <a:t>15/05/2026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201187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0168F98-BA8E-427B-A26E-44F45B6A7928}" type="datetimeFigureOut">
              <a:rPr lang="es-CO" smtClean="0"/>
              <a:t>15/05/2026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1711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168F98-BA8E-427B-A26E-44F45B6A7928}" type="datetimeFigureOut">
              <a:rPr lang="es-CO" smtClean="0"/>
              <a:t>15/05/2026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2739868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0168F98-BA8E-427B-A26E-44F45B6A7928}" type="datetimeFigureOut">
              <a:rPr lang="es-CO" smtClean="0"/>
              <a:t>15/05/2026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247142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168F98-BA8E-427B-A26E-44F45B6A7928}" type="datetimeFigureOut">
              <a:rPr lang="es-CO" smtClean="0"/>
              <a:t>15/05/2026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423779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0168F98-BA8E-427B-A26E-44F45B6A7928}" type="datetimeFigureOut">
              <a:rPr lang="es-CO" smtClean="0"/>
              <a:t>15/05/2026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516851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0168F98-BA8E-427B-A26E-44F45B6A7928}" type="datetimeFigureOut">
              <a:rPr lang="es-CO" smtClean="0"/>
              <a:t>15/05/2026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6CCB7AAF-D1E4-43F2-B8F7-1B8AD1BB9EC2}" type="slidenum">
              <a:rPr lang="es-CO" smtClean="0"/>
              <a:t>‹Nº›</a:t>
            </a:fld>
            <a:endParaRPr lang="es-CO"/>
          </a:p>
        </p:txBody>
      </p:sp>
    </p:spTree>
    <p:extLst>
      <p:ext uri="{BB962C8B-B14F-4D97-AF65-F5344CB8AC3E}">
        <p14:creationId xmlns:p14="http://schemas.microsoft.com/office/powerpoint/2010/main" val="3076783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168F98-BA8E-427B-A26E-44F45B6A7928}" type="datetimeFigureOut">
              <a:rPr lang="es-CO" smtClean="0"/>
              <a:t>15/05/2026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CB7AAF-D1E4-43F2-B8F7-1B8AD1BB9EC2}" type="slidenum">
              <a:rPr lang="es-CO" smtClean="0"/>
              <a:t>‹Nº›</a:t>
            </a:fld>
            <a:endParaRPr lang="es-CO"/>
          </a:p>
        </p:txBody>
      </p:sp>
    </p:spTree>
    <p:extLst>
      <p:ext uri="{BB962C8B-B14F-4D97-AF65-F5344CB8AC3E}">
        <p14:creationId xmlns:p14="http://schemas.microsoft.com/office/powerpoint/2010/main" val="6767639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4">
            <a:extLst>
              <a:ext uri="{FF2B5EF4-FFF2-40B4-BE49-F238E27FC236}">
                <a16:creationId xmlns:a16="http://schemas.microsoft.com/office/drawing/2014/main" id="{A710C632-A03E-AF3F-F551-46DAA8445A85}"/>
              </a:ext>
            </a:extLst>
          </p:cNvPr>
          <p:cNvPicPr>
            <a:picLocks/>
          </p:cNvPicPr>
          <p:nvPr/>
        </p:nvPicPr>
        <p:blipFill>
          <a:blip r:embed="rId2" cstate="print"/>
          <a:stretch>
            <a:fillRect/>
          </a:stretch>
        </p:blipFill>
        <p:spPr>
          <a:xfrm>
            <a:off x="1722459" y="1895255"/>
            <a:ext cx="3114715" cy="2557874"/>
          </a:xfrm>
          <a:prstGeom prst="rect">
            <a:avLst/>
          </a:prstGeom>
        </p:spPr>
      </p:pic>
      <p:cxnSp>
        <p:nvCxnSpPr>
          <p:cNvPr id="40" name="Straight Connector 39">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sp>
        <p:nvSpPr>
          <p:cNvPr id="2" name="CuadroTexto 1">
            <a:extLst>
              <a:ext uri="{FF2B5EF4-FFF2-40B4-BE49-F238E27FC236}">
                <a16:creationId xmlns:a16="http://schemas.microsoft.com/office/drawing/2014/main" id="{8A00B088-69FB-F436-27E3-3B69264B7291}"/>
              </a:ext>
            </a:extLst>
          </p:cNvPr>
          <p:cNvSpPr txBox="1"/>
          <p:nvPr/>
        </p:nvSpPr>
        <p:spPr>
          <a:xfrm>
            <a:off x="6344776" y="3031201"/>
            <a:ext cx="4762495" cy="1421928"/>
          </a:xfrm>
          <a:prstGeom prst="rect">
            <a:avLst/>
          </a:prstGeom>
        </p:spPr>
        <p:txBody>
          <a:bodyPr vert="horz" lIns="91440" tIns="45720" rIns="91440" bIns="45720" rtlCol="0" anchor="b">
            <a:normAutofit/>
          </a:bodyPr>
          <a:lstStyle>
            <a:lvl1pPr defTabSz="914400">
              <a:lnSpc>
                <a:spcPct val="90000"/>
              </a:lnSpc>
              <a:spcBef>
                <a:spcPct val="0"/>
              </a:spcBef>
              <a:buNone/>
              <a:defRPr sz="2400" b="1">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defRPr>
            </a:lvl1pPr>
          </a:lstStyle>
          <a:p>
            <a:pPr algn="ctr"/>
            <a:r>
              <a:rPr lang="es-MX" sz="2000" dirty="0">
                <a:solidFill>
                  <a:schemeClr val="tx2">
                    <a:lumMod val="75000"/>
                    <a:lumOff val="25000"/>
                  </a:schemeClr>
                </a:solidFill>
              </a:rPr>
              <a:t>INFORME DE EJECUCIÓN PRESUPUESTAL</a:t>
            </a:r>
          </a:p>
          <a:p>
            <a:endParaRPr lang="es-MX" sz="2000" dirty="0">
              <a:solidFill>
                <a:schemeClr val="tx2">
                  <a:lumMod val="75000"/>
                  <a:lumOff val="25000"/>
                </a:schemeClr>
              </a:solidFill>
            </a:endParaRPr>
          </a:p>
          <a:p>
            <a:pPr algn="ctr"/>
            <a:r>
              <a:rPr lang="es-MX" sz="2000" dirty="0">
                <a:solidFill>
                  <a:schemeClr val="tx2">
                    <a:lumMod val="75000"/>
                    <a:lumOff val="25000"/>
                  </a:schemeClr>
                </a:solidFill>
              </a:rPr>
              <a:t>Enero 2026</a:t>
            </a:r>
          </a:p>
        </p:txBody>
      </p:sp>
    </p:spTree>
    <p:extLst>
      <p:ext uri="{BB962C8B-B14F-4D97-AF65-F5344CB8AC3E}">
        <p14:creationId xmlns:p14="http://schemas.microsoft.com/office/powerpoint/2010/main" val="890449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0B9EE3F3-89B7-43C3-8651-C4C968309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0395C50-F45A-B1B6-948D-9A26572E98A7}"/>
              </a:ext>
            </a:extLst>
          </p:cNvPr>
          <p:cNvSpPr>
            <a:spLocks noGrp="1"/>
          </p:cNvSpPr>
          <p:nvPr>
            <p:ph type="title"/>
          </p:nvPr>
        </p:nvSpPr>
        <p:spPr>
          <a:xfrm>
            <a:off x="411479" y="1273254"/>
            <a:ext cx="7919721" cy="834027"/>
          </a:xfrm>
        </p:spPr>
        <p:txBody>
          <a:bodyPr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DATOS GENERALES</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ASIGNACIÓN PRESUPUESTO AÑO 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56" name="Rectangle 55">
            <a:extLst>
              <a:ext uri="{FF2B5EF4-FFF2-40B4-BE49-F238E27FC236}">
                <a16:creationId xmlns:a16="http://schemas.microsoft.com/office/drawing/2014/main" id="{33AE4636-AEEC-45D6-84D4-7AC2DA48E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8" name="Rectangle 57">
            <a:extLst>
              <a:ext uri="{FF2B5EF4-FFF2-40B4-BE49-F238E27FC236}">
                <a16:creationId xmlns:a16="http://schemas.microsoft.com/office/drawing/2014/main" id="{8D9CE0F4-2EB2-4F1F-8AAC-DB3571D9F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5541"/>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Marcador de contenido 2">
            <a:extLst>
              <a:ext uri="{FF2B5EF4-FFF2-40B4-BE49-F238E27FC236}">
                <a16:creationId xmlns:a16="http://schemas.microsoft.com/office/drawing/2014/main" id="{626E694E-4DE5-8EBD-C9EB-763A91AED3FD}"/>
              </a:ext>
            </a:extLst>
          </p:cNvPr>
          <p:cNvSpPr>
            <a:spLocks noGrp="1"/>
          </p:cNvSpPr>
          <p:nvPr>
            <p:ph idx="1"/>
          </p:nvPr>
        </p:nvSpPr>
        <p:spPr>
          <a:xfrm>
            <a:off x="685799" y="3164280"/>
            <a:ext cx="6751321" cy="2053797"/>
          </a:xfrm>
        </p:spPr>
        <p:txBody>
          <a:bodyPr>
            <a:normAutofit/>
          </a:bodyPr>
          <a:lstStyle/>
          <a:p>
            <a:pPr marL="0" indent="0" algn="just">
              <a:buNone/>
            </a:pPr>
            <a:r>
              <a:rPr lang="es-ES" sz="1400" dirty="0">
                <a:latin typeface="Montserrat" panose="00000500000000000000" pitchFamily="2" charset="0"/>
              </a:rPr>
              <a:t>Mediante Resolución </a:t>
            </a:r>
            <a:r>
              <a:rPr lang="es-ES" sz="1400" b="1" dirty="0" err="1">
                <a:latin typeface="Montserrat" panose="00000500000000000000" pitchFamily="2" charset="0"/>
              </a:rPr>
              <a:t>Nº</a:t>
            </a:r>
            <a:r>
              <a:rPr lang="es-ES" sz="1400" b="1" dirty="0">
                <a:latin typeface="Montserrat" panose="00000500000000000000" pitchFamily="2" charset="0"/>
              </a:rPr>
              <a:t>. 2026100000007CS</a:t>
            </a:r>
            <a:r>
              <a:rPr lang="es-ES" sz="1400" dirty="0">
                <a:latin typeface="Montserrat" panose="00000500000000000000" pitchFamily="2" charset="0"/>
              </a:rPr>
              <a:t>, datada en el Despacho del Superintendente, el 2 de enero de 2026; por la cual se realiza la desagregación del Presupuesto de Gastos de Funcionamiento y Gastos de Inversión de la Superintendencia de Vigilancia y Seguridad Privada -SUPERVIGILANCIA- para la vigencia fiscal 2026, asignado por el Gobierno Nacional a través del Decreto 1477 del 30 de diciembre de 2025 (…)</a:t>
            </a:r>
            <a:endParaRPr lang="es-CO" sz="1400" dirty="0">
              <a:latin typeface="Montserrat" panose="00000500000000000000" pitchFamily="2" charset="0"/>
            </a:endParaRPr>
          </a:p>
        </p:txBody>
      </p:sp>
      <p:pic>
        <p:nvPicPr>
          <p:cNvPr id="46" name="Imagen 45">
            <a:extLst>
              <a:ext uri="{FF2B5EF4-FFF2-40B4-BE49-F238E27FC236}">
                <a16:creationId xmlns:a16="http://schemas.microsoft.com/office/drawing/2014/main" id="{AEBCAD9A-7ADF-C3C3-BFF1-286CF0441FB4}"/>
              </a:ext>
            </a:extLst>
          </p:cNvPr>
          <p:cNvPicPr>
            <a:picLocks noChangeAspect="1"/>
          </p:cNvPicPr>
          <p:nvPr/>
        </p:nvPicPr>
        <p:blipFill>
          <a:blip r:embed="rId2"/>
          <a:stretch>
            <a:fillRect/>
          </a:stretch>
        </p:blipFill>
        <p:spPr>
          <a:xfrm>
            <a:off x="8439237" y="1129877"/>
            <a:ext cx="2288751" cy="4598246"/>
          </a:xfrm>
          <a:prstGeom prst="rect">
            <a:avLst/>
          </a:prstGeom>
        </p:spPr>
      </p:pic>
    </p:spTree>
    <p:extLst>
      <p:ext uri="{BB962C8B-B14F-4D97-AF65-F5344CB8AC3E}">
        <p14:creationId xmlns:p14="http://schemas.microsoft.com/office/powerpoint/2010/main" val="3717507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82A23-DEA3-82C5-2002-12CECB78E9F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8FCC3ED-A3B2-CADD-169A-63CF24C65059}"/>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APROPIACIÓN VIGENTE - GENERAL</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PRESUPUESTO AÑO 2026 (Corte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3" name="Marcador de contenido 2">
            <a:extLst>
              <a:ext uri="{FF2B5EF4-FFF2-40B4-BE49-F238E27FC236}">
                <a16:creationId xmlns:a16="http://schemas.microsoft.com/office/drawing/2014/main" id="{6534103C-E114-78A6-1AA0-89AE8DE5F472}"/>
              </a:ext>
            </a:extLst>
          </p:cNvPr>
          <p:cNvSpPr>
            <a:spLocks noGrp="1"/>
          </p:cNvSpPr>
          <p:nvPr>
            <p:ph idx="1"/>
          </p:nvPr>
        </p:nvSpPr>
        <p:spPr>
          <a:xfrm>
            <a:off x="1508759" y="1685378"/>
            <a:ext cx="8814817" cy="557784"/>
          </a:xfrm>
        </p:spPr>
        <p:txBody>
          <a:bodyPr anchor="ctr">
            <a:normAutofit fontScale="70000" lnSpcReduction="20000"/>
          </a:bodyPr>
          <a:lstStyle/>
          <a:p>
            <a:pPr marL="0" indent="0" algn="just">
              <a:buNone/>
            </a:pPr>
            <a:r>
              <a:rPr lang="es-ES" sz="1600" b="1" dirty="0">
                <a:solidFill>
                  <a:schemeClr val="accent3">
                    <a:lumMod val="75000"/>
                  </a:schemeClr>
                </a:solidFill>
                <a:latin typeface="Montserrat" panose="00000500000000000000" pitchFamily="2" charset="0"/>
              </a:rPr>
              <a:t>CONCEPTO GENERAL: </a:t>
            </a:r>
            <a:r>
              <a:rPr lang="es-ES" sz="1600" dirty="0">
                <a:latin typeface="Montserrat" panose="00000500000000000000" pitchFamily="2" charset="0"/>
              </a:rPr>
              <a:t>La Apropiación Vigente representa el monto presupuestal legalmente autorizado y actualizado con el que cuenta una entidad para atender sus compromisos durante la vigencia. Es decir, es la base sobre la cual normalmente se analiza: Compromisos, Obligaciones, Pagos, Ejecución presupuestal y Porcentaje de ejecución.</a:t>
            </a:r>
            <a:endParaRPr lang="es-CO" sz="1600" dirty="0">
              <a:latin typeface="Montserrat" panose="00000500000000000000" pitchFamily="2" charset="0"/>
            </a:endParaRPr>
          </a:p>
        </p:txBody>
      </p:sp>
      <p:sp>
        <p:nvSpPr>
          <p:cNvPr id="6" name="Marcador de contenido 2">
            <a:extLst>
              <a:ext uri="{FF2B5EF4-FFF2-40B4-BE49-F238E27FC236}">
                <a16:creationId xmlns:a16="http://schemas.microsoft.com/office/drawing/2014/main" id="{FB9030C8-EE0A-BFD5-DEBD-E631707331E9}"/>
              </a:ext>
            </a:extLst>
          </p:cNvPr>
          <p:cNvSpPr txBox="1">
            <a:spLocks/>
          </p:cNvSpPr>
          <p:nvPr/>
        </p:nvSpPr>
        <p:spPr>
          <a:xfrm>
            <a:off x="7607752" y="2628900"/>
            <a:ext cx="3907974" cy="3509850"/>
          </a:xfrm>
          <a:prstGeom prst="rect">
            <a:avLst/>
          </a:prstGeom>
        </p:spPr>
        <p:txBody>
          <a:bodyPr vert="horz" lIns="91440" tIns="45720" rIns="91440" bIns="45720" rtlCol="0" anchor="ct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a:t>
            </a:r>
            <a:r>
              <a:rPr lang="es-ES" sz="1200" b="1" dirty="0">
                <a:solidFill>
                  <a:schemeClr val="accent3">
                    <a:lumMod val="75000"/>
                  </a:schemeClr>
                </a:solidFill>
                <a:latin typeface="Montserrat" panose="00000500000000000000" pitchFamily="2" charset="0"/>
              </a:rPr>
              <a:t>: </a:t>
            </a:r>
          </a:p>
          <a:p>
            <a:pPr algn="just">
              <a:buFont typeface="Wingdings" panose="05000000000000000000" pitchFamily="2" charset="2"/>
              <a:buChar char="ü"/>
            </a:pPr>
            <a:r>
              <a:rPr lang="es-ES" sz="1200" dirty="0">
                <a:latin typeface="Montserrat" panose="00000500000000000000" pitchFamily="2" charset="0"/>
              </a:rPr>
              <a:t>El presupuesto inicial aprobado asciende a $37.667 millones, correspondiente al 100% del marco presupuestal base. </a:t>
            </a:r>
          </a:p>
          <a:p>
            <a:pPr algn="just">
              <a:buFont typeface="Wingdings" panose="05000000000000000000" pitchFamily="2" charset="2"/>
              <a:buChar char="ü"/>
            </a:pPr>
            <a:r>
              <a:rPr lang="es-ES" sz="1200" dirty="0">
                <a:latin typeface="Montserrat" panose="00000500000000000000" pitchFamily="2" charset="0"/>
              </a:rPr>
              <a:t>Sobre este valor, la apropiación vigente alcanza $30.901 millones, equivalente al 82%, mientras que el concepto previo (Apropiación bloqueada) representa $1.734 millones de los cuales $734 millones corresponden a Funcionamiento - Nómina y $1.000 millones a Funcionamiento – Otras transferencias, es decir, el 5%. </a:t>
            </a:r>
          </a:p>
          <a:p>
            <a:pPr algn="just">
              <a:buFont typeface="Wingdings" panose="05000000000000000000" pitchFamily="2" charset="2"/>
              <a:buChar char="ü"/>
            </a:pPr>
            <a:r>
              <a:rPr lang="es-ES" sz="1200" dirty="0">
                <a:latin typeface="Montserrat" panose="00000500000000000000" pitchFamily="2" charset="0"/>
              </a:rPr>
              <a:t>La composición evidencia una participación reducida de los recursos frente al presupuesto inicialmente aprobado. Las apropiaciones bloqueadas pueden ser objeto de levantamiento de previo concepto para trasladarlas o desagregarlas según la necesidad de la entidad.</a:t>
            </a:r>
            <a:endParaRPr lang="es-CO" sz="1200" dirty="0">
              <a:latin typeface="Montserrat" panose="00000500000000000000" pitchFamily="2" charset="0"/>
            </a:endParaRPr>
          </a:p>
        </p:txBody>
      </p:sp>
      <p:pic>
        <p:nvPicPr>
          <p:cNvPr id="5" name="Imagen 4">
            <a:extLst>
              <a:ext uri="{FF2B5EF4-FFF2-40B4-BE49-F238E27FC236}">
                <a16:creationId xmlns:a16="http://schemas.microsoft.com/office/drawing/2014/main" id="{8CCEB44C-ADDC-BF36-2581-0AC85DB1F12C}"/>
              </a:ext>
            </a:extLst>
          </p:cNvPr>
          <p:cNvPicPr>
            <a:picLocks noChangeAspect="1"/>
          </p:cNvPicPr>
          <p:nvPr/>
        </p:nvPicPr>
        <p:blipFill>
          <a:blip r:embed="rId2"/>
          <a:stretch>
            <a:fillRect/>
          </a:stretch>
        </p:blipFill>
        <p:spPr>
          <a:xfrm>
            <a:off x="199701" y="2557272"/>
            <a:ext cx="6686493" cy="3224774"/>
          </a:xfrm>
          <a:prstGeom prst="rect">
            <a:avLst/>
          </a:prstGeom>
        </p:spPr>
      </p:pic>
    </p:spTree>
    <p:extLst>
      <p:ext uri="{BB962C8B-B14F-4D97-AF65-F5344CB8AC3E}">
        <p14:creationId xmlns:p14="http://schemas.microsoft.com/office/powerpoint/2010/main" val="1607261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F9F86-16D9-34D8-2830-7FFBC0935BF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4442283-2F1C-202C-390B-879415E18C8D}"/>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APROPIACIÓN VIGENTE – Funcionamiento</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PRESUPUESTO AÑO 2026 (Corte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6" name="Marcador de contenido 2">
            <a:extLst>
              <a:ext uri="{FF2B5EF4-FFF2-40B4-BE49-F238E27FC236}">
                <a16:creationId xmlns:a16="http://schemas.microsoft.com/office/drawing/2014/main" id="{3DF26853-7D93-D61C-57ED-5625750C6DF2}"/>
              </a:ext>
            </a:extLst>
          </p:cNvPr>
          <p:cNvSpPr txBox="1">
            <a:spLocks/>
          </p:cNvSpPr>
          <p:nvPr/>
        </p:nvSpPr>
        <p:spPr>
          <a:xfrm>
            <a:off x="6965940" y="2437605"/>
            <a:ext cx="4470654" cy="3499270"/>
          </a:xfrm>
          <a:prstGeom prst="rect">
            <a:avLst/>
          </a:prstGeom>
        </p:spPr>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a:t>
            </a:r>
            <a:r>
              <a:rPr lang="es-ES" sz="1400" b="1" dirty="0">
                <a:solidFill>
                  <a:schemeClr val="accent3">
                    <a:lumMod val="75000"/>
                  </a:schemeClr>
                </a:solidFill>
                <a:latin typeface="Montserrat" panose="00000500000000000000" pitchFamily="2" charset="0"/>
              </a:rPr>
              <a:t>: </a:t>
            </a:r>
          </a:p>
          <a:p>
            <a:pPr algn="just">
              <a:buFont typeface="Wingdings" panose="05000000000000000000" pitchFamily="2" charset="2"/>
              <a:buChar char="ü"/>
            </a:pPr>
            <a:r>
              <a:rPr lang="es-MX" sz="1400" dirty="0">
                <a:latin typeface="Montserrat" panose="00000500000000000000" pitchFamily="2" charset="0"/>
              </a:rPr>
              <a:t>El componente de Funcionamiento registra una apropiación vigente de $32.635 millones, de los cuales $1.734 millones se encuentran en previo concepto y $30.901 millones están disponibles.</a:t>
            </a:r>
          </a:p>
          <a:p>
            <a:pPr algn="just">
              <a:buFont typeface="Wingdings" panose="05000000000000000000" pitchFamily="2" charset="2"/>
              <a:buChar char="ü"/>
            </a:pPr>
            <a:r>
              <a:rPr lang="es-MX" sz="1400" dirty="0">
                <a:latin typeface="Montserrat" panose="00000500000000000000" pitchFamily="2" charset="0"/>
              </a:rPr>
              <a:t>Sobre esta apropiación se han expedido certificados de disponibilidad presupuestal por $26.000 millones, equivalentes al 84 % de la apropiación disponible.</a:t>
            </a:r>
            <a:r>
              <a:rPr lang="es-ES" sz="1400" dirty="0">
                <a:latin typeface="Montserrat" panose="00000500000000000000" pitchFamily="2" charset="0"/>
              </a:rPr>
              <a:t>.</a:t>
            </a:r>
          </a:p>
          <a:p>
            <a:pPr algn="just">
              <a:buFont typeface="Wingdings" panose="05000000000000000000" pitchFamily="2" charset="2"/>
              <a:buChar char="ü"/>
            </a:pPr>
            <a:r>
              <a:rPr lang="es-MX" sz="1400" dirty="0">
                <a:latin typeface="Montserrat" panose="00000500000000000000" pitchFamily="2" charset="0"/>
              </a:rPr>
              <a:t>En cuanto a la ejecución, los compromisos ascienden a $14.430 millones (55 %), mientras que las obligaciones representan $633 millones, equivalentes al 4 % de los compromisos adquiridos. Por su parte, los pagos efectivos alcanzan $630 millones, correspondientes al 99 % del total obligado.</a:t>
            </a:r>
          </a:p>
          <a:p>
            <a:pPr algn="just">
              <a:buFont typeface="Wingdings" panose="05000000000000000000" pitchFamily="2" charset="2"/>
              <a:buChar char="ü"/>
            </a:pPr>
            <a:r>
              <a:rPr lang="es-MX" sz="1400" dirty="0">
                <a:latin typeface="Montserrat" panose="00000500000000000000" pitchFamily="2" charset="0"/>
              </a:rPr>
              <a:t>Lo anterior evidencia que, si bien existe un avance importante en las fases de disponibilidad y compromiso, la ejecución financiera avanza conforme a la planeación presupuestal de la entidad.</a:t>
            </a:r>
          </a:p>
          <a:p>
            <a:pPr marL="0" indent="0" algn="just">
              <a:buNone/>
            </a:pPr>
            <a:endParaRPr lang="es-CO" sz="1400" dirty="0">
              <a:latin typeface="Montserrat" panose="00000500000000000000" pitchFamily="2" charset="0"/>
            </a:endParaRPr>
          </a:p>
        </p:txBody>
      </p:sp>
      <p:pic>
        <p:nvPicPr>
          <p:cNvPr id="10" name="Imagen 9">
            <a:extLst>
              <a:ext uri="{FF2B5EF4-FFF2-40B4-BE49-F238E27FC236}">
                <a16:creationId xmlns:a16="http://schemas.microsoft.com/office/drawing/2014/main" id="{B20725D7-E59F-8B72-6E3B-6D05516E43EE}"/>
              </a:ext>
            </a:extLst>
          </p:cNvPr>
          <p:cNvPicPr>
            <a:picLocks noChangeAspect="1"/>
          </p:cNvPicPr>
          <p:nvPr/>
        </p:nvPicPr>
        <p:blipFill>
          <a:blip r:embed="rId2"/>
          <a:stretch>
            <a:fillRect/>
          </a:stretch>
        </p:blipFill>
        <p:spPr>
          <a:xfrm>
            <a:off x="1625346" y="1884818"/>
            <a:ext cx="4470654" cy="3488177"/>
          </a:xfrm>
          <a:prstGeom prst="rect">
            <a:avLst/>
          </a:prstGeom>
        </p:spPr>
      </p:pic>
      <p:graphicFrame>
        <p:nvGraphicFramePr>
          <p:cNvPr id="4" name="Tabla 3">
            <a:extLst>
              <a:ext uri="{FF2B5EF4-FFF2-40B4-BE49-F238E27FC236}">
                <a16:creationId xmlns:a16="http://schemas.microsoft.com/office/drawing/2014/main" id="{2C752F8E-24F7-8C0B-1894-2FBD3ECDCC12}"/>
              </a:ext>
            </a:extLst>
          </p:cNvPr>
          <p:cNvGraphicFramePr>
            <a:graphicFrameLocks noGrp="1"/>
          </p:cNvGraphicFramePr>
          <p:nvPr>
            <p:extLst>
              <p:ext uri="{D42A27DB-BD31-4B8C-83A1-F6EECF244321}">
                <p14:modId xmlns:p14="http://schemas.microsoft.com/office/powerpoint/2010/main" val="2822179871"/>
              </p:ext>
            </p:extLst>
          </p:nvPr>
        </p:nvGraphicFramePr>
        <p:xfrm>
          <a:off x="2212258" y="5372995"/>
          <a:ext cx="3708400" cy="1127760"/>
        </p:xfrm>
        <a:graphic>
          <a:graphicData uri="http://schemas.openxmlformats.org/drawingml/2006/table">
            <a:tbl>
              <a:tblPr>
                <a:tableStyleId>{5C22544A-7EE6-4342-B048-85BDC9FD1C3A}</a:tableStyleId>
              </a:tblPr>
              <a:tblGrid>
                <a:gridCol w="2082800">
                  <a:extLst>
                    <a:ext uri="{9D8B030D-6E8A-4147-A177-3AD203B41FA5}">
                      <a16:colId xmlns:a16="http://schemas.microsoft.com/office/drawing/2014/main" val="2203121054"/>
                    </a:ext>
                  </a:extLst>
                </a:gridCol>
                <a:gridCol w="1625600">
                  <a:extLst>
                    <a:ext uri="{9D8B030D-6E8A-4147-A177-3AD203B41FA5}">
                      <a16:colId xmlns:a16="http://schemas.microsoft.com/office/drawing/2014/main" val="277365974"/>
                    </a:ext>
                  </a:extLst>
                </a:gridCol>
              </a:tblGrid>
              <a:tr h="190500">
                <a:tc>
                  <a:txBody>
                    <a:bodyPr/>
                    <a:lstStyle/>
                    <a:p>
                      <a:pPr algn="l" rtl="0" fontAlgn="b">
                        <a:buNone/>
                      </a:pPr>
                      <a:r>
                        <a:rPr lang="es-CO" sz="800" u="none" strike="noStrike">
                          <a:effectLst/>
                        </a:rPr>
                        <a:t> APROPIACIÓN VIGENTE</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ctr">
                        <a:buNone/>
                      </a:pPr>
                      <a:r>
                        <a:rPr lang="es-CO" sz="800" u="none" strike="noStrike">
                          <a:effectLst/>
                        </a:rPr>
                        <a:t>                   32.635.000.000,00 </a:t>
                      </a:r>
                      <a:endParaRPr lang="es-CO" sz="800" b="1" i="0" u="none" strike="noStrike">
                        <a:solidFill>
                          <a:srgbClr val="000000"/>
                        </a:solidFill>
                        <a:effectLst/>
                        <a:latin typeface="Montserrat" panose="00000500000000000000" pitchFamily="2" charset="0"/>
                      </a:endParaRPr>
                    </a:p>
                  </a:txBody>
                  <a:tcPr marL="7620" marR="7620" marT="7620" marB="0" anchor="ctr"/>
                </a:tc>
                <a:extLst>
                  <a:ext uri="{0D108BD9-81ED-4DB2-BD59-A6C34878D82A}">
                    <a16:rowId xmlns:a16="http://schemas.microsoft.com/office/drawing/2014/main" val="92012170"/>
                  </a:ext>
                </a:extLst>
              </a:tr>
              <a:tr h="190500">
                <a:tc>
                  <a:txBody>
                    <a:bodyPr/>
                    <a:lstStyle/>
                    <a:p>
                      <a:pPr algn="l" rtl="0" fontAlgn="b">
                        <a:buNone/>
                      </a:pPr>
                      <a:r>
                        <a:rPr lang="es-CO" sz="800" u="none" strike="noStrike">
                          <a:effectLst/>
                        </a:rPr>
                        <a:t> APROPIACIÓN DISPONIBLE</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ctr">
                        <a:buNone/>
                      </a:pPr>
                      <a:r>
                        <a:rPr lang="es-CO" sz="800" u="none" strike="noStrike">
                          <a:effectLst/>
                        </a:rPr>
                        <a:t>                   30.901.000.000,00 </a:t>
                      </a:r>
                      <a:endParaRPr lang="es-CO" sz="800" b="1" i="0" u="none" strike="noStrike">
                        <a:solidFill>
                          <a:srgbClr val="000000"/>
                        </a:solidFill>
                        <a:effectLst/>
                        <a:latin typeface="Montserrat" panose="00000500000000000000" pitchFamily="2" charset="0"/>
                      </a:endParaRPr>
                    </a:p>
                  </a:txBody>
                  <a:tcPr marL="7620" marR="7620" marT="7620" marB="0" anchor="ctr"/>
                </a:tc>
                <a:extLst>
                  <a:ext uri="{0D108BD9-81ED-4DB2-BD59-A6C34878D82A}">
                    <a16:rowId xmlns:a16="http://schemas.microsoft.com/office/drawing/2014/main" val="3894371895"/>
                  </a:ext>
                </a:extLst>
              </a:tr>
              <a:tr h="190500">
                <a:tc>
                  <a:txBody>
                    <a:bodyPr/>
                    <a:lstStyle/>
                    <a:p>
                      <a:pPr algn="l" rtl="0" fontAlgn="b">
                        <a:buNone/>
                      </a:pPr>
                      <a:r>
                        <a:rPr lang="es-CO" sz="800" u="none" strike="noStrike">
                          <a:effectLst/>
                        </a:rPr>
                        <a:t> CDP </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b">
                        <a:buNone/>
                      </a:pPr>
                      <a:r>
                        <a:rPr lang="es-CO" sz="800" u="none" strike="noStrike">
                          <a:effectLst/>
                        </a:rPr>
                        <a:t>                    26.000.707.636,49 </a:t>
                      </a:r>
                      <a:endParaRPr lang="es-CO" sz="800" b="1" i="0" u="none" strike="noStrike">
                        <a:solidFill>
                          <a:srgbClr val="000000"/>
                        </a:solidFill>
                        <a:effectLst/>
                        <a:latin typeface="Montserrat" panose="00000500000000000000" pitchFamily="2" charset="0"/>
                      </a:endParaRPr>
                    </a:p>
                  </a:txBody>
                  <a:tcPr marL="7620" marR="7620" marT="7620" marB="0" anchor="b"/>
                </a:tc>
                <a:extLst>
                  <a:ext uri="{0D108BD9-81ED-4DB2-BD59-A6C34878D82A}">
                    <a16:rowId xmlns:a16="http://schemas.microsoft.com/office/drawing/2014/main" val="2333072778"/>
                  </a:ext>
                </a:extLst>
              </a:tr>
              <a:tr h="175260">
                <a:tc>
                  <a:txBody>
                    <a:bodyPr/>
                    <a:lstStyle/>
                    <a:p>
                      <a:pPr algn="l" rtl="0" fontAlgn="b">
                        <a:buNone/>
                      </a:pPr>
                      <a:r>
                        <a:rPr lang="es-CO" sz="800" u="none" strike="noStrike">
                          <a:effectLst/>
                        </a:rPr>
                        <a:t>COMPROMISOS </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ctr">
                        <a:buNone/>
                      </a:pPr>
                      <a:r>
                        <a:rPr lang="es-CO" sz="800" u="none" strike="noStrike">
                          <a:effectLst/>
                        </a:rPr>
                        <a:t>                     14.430.148.620,45 </a:t>
                      </a:r>
                      <a:endParaRPr lang="es-CO" sz="800" b="1" i="0" u="none" strike="noStrike">
                        <a:solidFill>
                          <a:srgbClr val="000000"/>
                        </a:solidFill>
                        <a:effectLst/>
                        <a:latin typeface="Montserrat" panose="00000500000000000000" pitchFamily="2" charset="0"/>
                      </a:endParaRPr>
                    </a:p>
                  </a:txBody>
                  <a:tcPr marL="7620" marR="7620" marT="7620" marB="0" anchor="ctr"/>
                </a:tc>
                <a:extLst>
                  <a:ext uri="{0D108BD9-81ED-4DB2-BD59-A6C34878D82A}">
                    <a16:rowId xmlns:a16="http://schemas.microsoft.com/office/drawing/2014/main" val="615897265"/>
                  </a:ext>
                </a:extLst>
              </a:tr>
              <a:tr h="190500">
                <a:tc>
                  <a:txBody>
                    <a:bodyPr/>
                    <a:lstStyle/>
                    <a:p>
                      <a:pPr algn="l" rtl="0" fontAlgn="b">
                        <a:buNone/>
                      </a:pPr>
                      <a:r>
                        <a:rPr lang="es-CO" sz="800" u="none" strike="noStrike">
                          <a:effectLst/>
                        </a:rPr>
                        <a:t> OBLIGACIONES </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b">
                        <a:buNone/>
                      </a:pPr>
                      <a:r>
                        <a:rPr lang="es-CO" sz="800" u="none" strike="noStrike" dirty="0">
                          <a:effectLst/>
                        </a:rPr>
                        <a:t>                         633.245.437,96 </a:t>
                      </a:r>
                      <a:endParaRPr lang="es-CO" sz="800" b="1" i="0" u="none" strike="noStrike" dirty="0">
                        <a:solidFill>
                          <a:srgbClr val="000000"/>
                        </a:solidFill>
                        <a:effectLst/>
                        <a:latin typeface="Montserrat" panose="00000500000000000000" pitchFamily="2" charset="0"/>
                      </a:endParaRPr>
                    </a:p>
                  </a:txBody>
                  <a:tcPr marL="7620" marR="7620" marT="7620" marB="0" anchor="b"/>
                </a:tc>
                <a:extLst>
                  <a:ext uri="{0D108BD9-81ED-4DB2-BD59-A6C34878D82A}">
                    <a16:rowId xmlns:a16="http://schemas.microsoft.com/office/drawing/2014/main" val="2049305577"/>
                  </a:ext>
                </a:extLst>
              </a:tr>
              <a:tr h="190500">
                <a:tc>
                  <a:txBody>
                    <a:bodyPr/>
                    <a:lstStyle/>
                    <a:p>
                      <a:pPr algn="l" rtl="0" fontAlgn="b">
                        <a:buNone/>
                      </a:pPr>
                      <a:r>
                        <a:rPr lang="es-CO" sz="800" u="none" strike="noStrike">
                          <a:effectLst/>
                        </a:rPr>
                        <a:t> PAGOS </a:t>
                      </a:r>
                      <a:endParaRPr lang="es-CO" sz="800" b="1" i="0" u="none" strike="noStrike">
                        <a:solidFill>
                          <a:srgbClr val="000000"/>
                        </a:solidFill>
                        <a:effectLst/>
                        <a:latin typeface="Montserrat" panose="00000500000000000000" pitchFamily="2" charset="0"/>
                      </a:endParaRPr>
                    </a:p>
                  </a:txBody>
                  <a:tcPr marL="7620" marR="7620" marT="7620" marB="0" anchor="b"/>
                </a:tc>
                <a:tc>
                  <a:txBody>
                    <a:bodyPr/>
                    <a:lstStyle/>
                    <a:p>
                      <a:pPr algn="r" rtl="0" fontAlgn="b">
                        <a:buNone/>
                      </a:pPr>
                      <a:r>
                        <a:rPr lang="es-CO" sz="800" u="none" strike="noStrike" dirty="0">
                          <a:effectLst/>
                        </a:rPr>
                        <a:t>                         629.945.437,96 </a:t>
                      </a:r>
                      <a:endParaRPr lang="es-CO" sz="800" b="1" i="0" u="none" strike="noStrike" dirty="0">
                        <a:solidFill>
                          <a:srgbClr val="000000"/>
                        </a:solidFill>
                        <a:effectLst/>
                        <a:latin typeface="Montserrat" panose="00000500000000000000" pitchFamily="2" charset="0"/>
                      </a:endParaRPr>
                    </a:p>
                  </a:txBody>
                  <a:tcPr marL="7620" marR="7620" marT="7620" marB="0" anchor="b"/>
                </a:tc>
                <a:extLst>
                  <a:ext uri="{0D108BD9-81ED-4DB2-BD59-A6C34878D82A}">
                    <a16:rowId xmlns:a16="http://schemas.microsoft.com/office/drawing/2014/main" val="2605158818"/>
                  </a:ext>
                </a:extLst>
              </a:tr>
            </a:tbl>
          </a:graphicData>
        </a:graphic>
      </p:graphicFrame>
    </p:spTree>
    <p:extLst>
      <p:ext uri="{BB962C8B-B14F-4D97-AF65-F5344CB8AC3E}">
        <p14:creationId xmlns:p14="http://schemas.microsoft.com/office/powerpoint/2010/main" val="1514249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72E5B-990F-E69C-9FAA-39B2BFDDA50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18F47D1-FA86-ADA2-6C54-51772E034785}"/>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APROPIACIÓN VIGENTE – Detalle Funcionamiento</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PRESUPUESTO AÑO 2026 (Corte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6" name="Marcador de contenido 2">
            <a:extLst>
              <a:ext uri="{FF2B5EF4-FFF2-40B4-BE49-F238E27FC236}">
                <a16:creationId xmlns:a16="http://schemas.microsoft.com/office/drawing/2014/main" id="{425D8555-FEEB-A295-691E-0F85BEE6AE3C}"/>
              </a:ext>
            </a:extLst>
          </p:cNvPr>
          <p:cNvSpPr txBox="1">
            <a:spLocks/>
          </p:cNvSpPr>
          <p:nvPr/>
        </p:nvSpPr>
        <p:spPr>
          <a:xfrm>
            <a:off x="6900237" y="1982885"/>
            <a:ext cx="4470654" cy="349927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 </a:t>
            </a:r>
          </a:p>
          <a:p>
            <a:pPr algn="just">
              <a:buFont typeface="Wingdings" panose="05000000000000000000" pitchFamily="2" charset="2"/>
              <a:buChar char="ü"/>
            </a:pPr>
            <a:r>
              <a:rPr lang="es-MX" sz="1100" dirty="0">
                <a:latin typeface="Montserrat" panose="00000500000000000000" pitchFamily="2" charset="0"/>
              </a:rPr>
              <a:t>La entidad muestra un avance importante en las fases de disponibilidad y compromiso, la ejecución financiera avanza conforme a la planeación presupuestal de la entidad.</a:t>
            </a:r>
          </a:p>
          <a:p>
            <a:pPr>
              <a:buFont typeface="Wingdings" panose="05000000000000000000" pitchFamily="2" charset="2"/>
              <a:buChar char="ü"/>
            </a:pPr>
            <a:r>
              <a:rPr lang="es-ES" sz="1100" b="1" u="sng" dirty="0">
                <a:latin typeface="Montserrat" panose="00000500000000000000" pitchFamily="2" charset="0"/>
              </a:rPr>
              <a:t>Bienes y Servicios:  </a:t>
            </a:r>
            <a:r>
              <a:rPr lang="es-ES" sz="1100" dirty="0">
                <a:latin typeface="Montserrat" panose="00000500000000000000" pitchFamily="2" charset="0"/>
              </a:rPr>
              <a:t>79% comprometido y </a:t>
            </a:r>
            <a:r>
              <a:rPr lang="es-CO" sz="1100" dirty="0">
                <a:latin typeface="Montserrat" panose="00000500000000000000" pitchFamily="2" charset="0"/>
              </a:rPr>
              <a:t>0,181%</a:t>
            </a:r>
            <a:r>
              <a:rPr lang="es-ES" sz="1100" dirty="0">
                <a:latin typeface="Montserrat" panose="00000500000000000000" pitchFamily="2" charset="0"/>
              </a:rPr>
              <a:t> pagado.</a:t>
            </a:r>
          </a:p>
          <a:p>
            <a:pPr>
              <a:buFont typeface="Wingdings" panose="05000000000000000000" pitchFamily="2" charset="2"/>
              <a:buChar char="ü"/>
            </a:pPr>
            <a:r>
              <a:rPr lang="es-ES" sz="1100" b="1" u="sng" dirty="0">
                <a:latin typeface="Montserrat" panose="00000500000000000000" pitchFamily="2" charset="0"/>
              </a:rPr>
              <a:t>Gastos de Personal:  </a:t>
            </a:r>
            <a:r>
              <a:rPr lang="es-ES" sz="1100" dirty="0">
                <a:latin typeface="Montserrat" panose="00000500000000000000" pitchFamily="2" charset="0"/>
              </a:rPr>
              <a:t>5% comprometido y 5% pagado.</a:t>
            </a:r>
          </a:p>
          <a:p>
            <a:pPr>
              <a:buFont typeface="Wingdings" panose="05000000000000000000" pitchFamily="2" charset="2"/>
              <a:buChar char="ü"/>
            </a:pPr>
            <a:r>
              <a:rPr lang="es-ES" sz="1100" b="1" u="sng" dirty="0">
                <a:latin typeface="Montserrat" panose="00000500000000000000" pitchFamily="2" charset="0"/>
              </a:rPr>
              <a:t>Transferencias:   </a:t>
            </a:r>
            <a:r>
              <a:rPr lang="es-CO" sz="1100" dirty="0">
                <a:latin typeface="Montserrat" panose="00000500000000000000" pitchFamily="2" charset="0"/>
              </a:rPr>
              <a:t>0,151% </a:t>
            </a:r>
            <a:r>
              <a:rPr lang="es-ES" sz="1100" dirty="0">
                <a:latin typeface="Montserrat" panose="00000500000000000000" pitchFamily="2" charset="0"/>
              </a:rPr>
              <a:t>comprometido y </a:t>
            </a:r>
            <a:r>
              <a:rPr lang="es-CO" sz="1100" dirty="0">
                <a:latin typeface="Montserrat" panose="00000500000000000000" pitchFamily="2" charset="0"/>
              </a:rPr>
              <a:t>0,151% </a:t>
            </a:r>
            <a:r>
              <a:rPr lang="es-ES" sz="1100" dirty="0">
                <a:latin typeface="Montserrat" panose="00000500000000000000" pitchFamily="2" charset="0"/>
              </a:rPr>
              <a:t>pagado </a:t>
            </a:r>
            <a:endParaRPr lang="es-CO" sz="1100" dirty="0">
              <a:latin typeface="Montserrat" panose="00000500000000000000" pitchFamily="2" charset="0"/>
            </a:endParaRPr>
          </a:p>
          <a:p>
            <a:pPr>
              <a:buFont typeface="Wingdings" panose="05000000000000000000" pitchFamily="2" charset="2"/>
              <a:buChar char="ü"/>
            </a:pPr>
            <a:r>
              <a:rPr lang="es-CO" sz="1100" b="1" u="sng" dirty="0">
                <a:latin typeface="Montserrat" panose="00000500000000000000" pitchFamily="2" charset="0"/>
              </a:rPr>
              <a:t>Tributos: </a:t>
            </a:r>
            <a:r>
              <a:rPr lang="es-CO" sz="1100" dirty="0">
                <a:latin typeface="Montserrat" panose="00000500000000000000" pitchFamily="2" charset="0"/>
              </a:rPr>
              <a:t>Sin ejecución</a:t>
            </a:r>
            <a:endParaRPr lang="es-ES" sz="1100" dirty="0">
              <a:latin typeface="Montserrat" panose="00000500000000000000" pitchFamily="2" charset="0"/>
            </a:endParaRPr>
          </a:p>
        </p:txBody>
      </p:sp>
      <p:pic>
        <p:nvPicPr>
          <p:cNvPr id="5" name="Imagen 4">
            <a:extLst>
              <a:ext uri="{FF2B5EF4-FFF2-40B4-BE49-F238E27FC236}">
                <a16:creationId xmlns:a16="http://schemas.microsoft.com/office/drawing/2014/main" id="{9591D154-C768-5C55-2FA0-21632A1F416F}"/>
              </a:ext>
            </a:extLst>
          </p:cNvPr>
          <p:cNvPicPr>
            <a:picLocks noChangeAspect="1"/>
          </p:cNvPicPr>
          <p:nvPr/>
        </p:nvPicPr>
        <p:blipFill>
          <a:blip r:embed="rId2"/>
          <a:srcRect r="22680"/>
          <a:stretch>
            <a:fillRect/>
          </a:stretch>
        </p:blipFill>
        <p:spPr>
          <a:xfrm>
            <a:off x="1113052" y="1982885"/>
            <a:ext cx="5679315" cy="2785058"/>
          </a:xfrm>
          <a:prstGeom prst="rect">
            <a:avLst/>
          </a:prstGeom>
        </p:spPr>
      </p:pic>
      <p:graphicFrame>
        <p:nvGraphicFramePr>
          <p:cNvPr id="3" name="Tabla 2">
            <a:extLst>
              <a:ext uri="{FF2B5EF4-FFF2-40B4-BE49-F238E27FC236}">
                <a16:creationId xmlns:a16="http://schemas.microsoft.com/office/drawing/2014/main" id="{1CACE4CE-0B02-9E79-DC7A-08F8B9761988}"/>
              </a:ext>
            </a:extLst>
          </p:cNvPr>
          <p:cNvGraphicFramePr>
            <a:graphicFrameLocks noGrp="1"/>
          </p:cNvGraphicFramePr>
          <p:nvPr>
            <p:extLst>
              <p:ext uri="{D42A27DB-BD31-4B8C-83A1-F6EECF244321}">
                <p14:modId xmlns:p14="http://schemas.microsoft.com/office/powerpoint/2010/main" val="1476771819"/>
              </p:ext>
            </p:extLst>
          </p:nvPr>
        </p:nvGraphicFramePr>
        <p:xfrm>
          <a:off x="1132114" y="5065450"/>
          <a:ext cx="5768121" cy="1452880"/>
        </p:xfrm>
        <a:graphic>
          <a:graphicData uri="http://schemas.openxmlformats.org/drawingml/2006/table">
            <a:tbl>
              <a:tblPr>
                <a:tableStyleId>{5C22544A-7EE6-4342-B048-85BDC9FD1C3A}</a:tableStyleId>
              </a:tblPr>
              <a:tblGrid>
                <a:gridCol w="1348817">
                  <a:extLst>
                    <a:ext uri="{9D8B030D-6E8A-4147-A177-3AD203B41FA5}">
                      <a16:colId xmlns:a16="http://schemas.microsoft.com/office/drawing/2014/main" val="3522648651"/>
                    </a:ext>
                  </a:extLst>
                </a:gridCol>
                <a:gridCol w="1104826">
                  <a:extLst>
                    <a:ext uri="{9D8B030D-6E8A-4147-A177-3AD203B41FA5}">
                      <a16:colId xmlns:a16="http://schemas.microsoft.com/office/drawing/2014/main" val="2047346859"/>
                    </a:ext>
                  </a:extLst>
                </a:gridCol>
                <a:gridCol w="1104826">
                  <a:extLst>
                    <a:ext uri="{9D8B030D-6E8A-4147-A177-3AD203B41FA5}">
                      <a16:colId xmlns:a16="http://schemas.microsoft.com/office/drawing/2014/main" val="3640314929"/>
                    </a:ext>
                  </a:extLst>
                </a:gridCol>
                <a:gridCol w="1104826">
                  <a:extLst>
                    <a:ext uri="{9D8B030D-6E8A-4147-A177-3AD203B41FA5}">
                      <a16:colId xmlns:a16="http://schemas.microsoft.com/office/drawing/2014/main" val="4073548118"/>
                    </a:ext>
                  </a:extLst>
                </a:gridCol>
                <a:gridCol w="1104826">
                  <a:extLst>
                    <a:ext uri="{9D8B030D-6E8A-4147-A177-3AD203B41FA5}">
                      <a16:colId xmlns:a16="http://schemas.microsoft.com/office/drawing/2014/main" val="2039463666"/>
                    </a:ext>
                  </a:extLst>
                </a:gridCol>
              </a:tblGrid>
              <a:tr h="381000">
                <a:tc>
                  <a:txBody>
                    <a:bodyPr/>
                    <a:lstStyle/>
                    <a:p>
                      <a:pPr algn="ctr" fontAlgn="ctr">
                        <a:buNone/>
                      </a:pPr>
                      <a:endParaRPr lang="es-CO" sz="800" b="1" i="0" u="none" strike="noStrike">
                        <a:solidFill>
                          <a:srgbClr val="000000"/>
                        </a:solidFill>
                        <a:effectLst/>
                        <a:latin typeface="Century Gothic" panose="020B0502020202020204" pitchFamily="34" charset="0"/>
                      </a:endParaRPr>
                    </a:p>
                  </a:txBody>
                  <a:tcPr marL="6350" marR="6350" marT="6350" marB="0" anchor="ctr"/>
                </a:tc>
                <a:tc>
                  <a:txBody>
                    <a:bodyPr/>
                    <a:lstStyle/>
                    <a:p>
                      <a:pPr algn="ctr" fontAlgn="ctr">
                        <a:buNone/>
                      </a:pPr>
                      <a:r>
                        <a:rPr lang="es-CO" sz="800" b="1" u="none" strike="noStrike" dirty="0">
                          <a:effectLst/>
                        </a:rPr>
                        <a:t> GASTOS DE PERSONAL </a:t>
                      </a:r>
                      <a:endParaRPr lang="es-CO" sz="800" b="1" i="0" u="none" strike="noStrike" dirty="0">
                        <a:solidFill>
                          <a:srgbClr val="000000"/>
                        </a:solidFill>
                        <a:effectLst/>
                        <a:latin typeface="Century Gothic" panose="020B0502020202020204" pitchFamily="34" charset="0"/>
                      </a:endParaRPr>
                    </a:p>
                  </a:txBody>
                  <a:tcPr marL="6350" marR="6350" marT="6350" marB="0" anchor="ctr"/>
                </a:tc>
                <a:tc>
                  <a:txBody>
                    <a:bodyPr/>
                    <a:lstStyle/>
                    <a:p>
                      <a:pPr algn="ctr" fontAlgn="ctr">
                        <a:buNone/>
                      </a:pPr>
                      <a:r>
                        <a:rPr lang="es-CO" sz="800" b="1" u="none" strike="noStrike" dirty="0">
                          <a:effectLst/>
                        </a:rPr>
                        <a:t> BIENES Y SERVICIOS </a:t>
                      </a:r>
                      <a:endParaRPr lang="es-CO" sz="800" b="1" i="0" u="none" strike="noStrike" dirty="0">
                        <a:solidFill>
                          <a:srgbClr val="000000"/>
                        </a:solidFill>
                        <a:effectLst/>
                        <a:latin typeface="Century Gothic" panose="020B0502020202020204" pitchFamily="34" charset="0"/>
                      </a:endParaRPr>
                    </a:p>
                  </a:txBody>
                  <a:tcPr marL="6350" marR="6350" marT="6350" marB="0" anchor="ctr"/>
                </a:tc>
                <a:tc>
                  <a:txBody>
                    <a:bodyPr/>
                    <a:lstStyle/>
                    <a:p>
                      <a:pPr algn="ctr" fontAlgn="ctr">
                        <a:buNone/>
                      </a:pPr>
                      <a:r>
                        <a:rPr lang="es-CO" sz="800" b="1" u="none" strike="noStrike" dirty="0">
                          <a:effectLst/>
                        </a:rPr>
                        <a:t> TRANSFERENCIAS CORRIENTES </a:t>
                      </a:r>
                      <a:endParaRPr lang="es-CO" sz="800" b="1" i="0" u="none" strike="noStrike" dirty="0">
                        <a:solidFill>
                          <a:srgbClr val="000000"/>
                        </a:solidFill>
                        <a:effectLst/>
                        <a:latin typeface="Century Gothic" panose="020B0502020202020204" pitchFamily="34" charset="0"/>
                      </a:endParaRPr>
                    </a:p>
                  </a:txBody>
                  <a:tcPr marL="6350" marR="6350" marT="6350" marB="0" anchor="ctr"/>
                </a:tc>
                <a:tc>
                  <a:txBody>
                    <a:bodyPr/>
                    <a:lstStyle/>
                    <a:p>
                      <a:pPr algn="ctr" fontAlgn="ctr">
                        <a:buNone/>
                      </a:pPr>
                      <a:r>
                        <a:rPr lang="es-CO" sz="800" b="1" u="none" strike="noStrike" dirty="0">
                          <a:effectLst/>
                        </a:rPr>
                        <a:t> GASTOS POR TRIBUTOS MULTAS, SANCIONES E INTERESES MORA </a:t>
                      </a:r>
                      <a:endParaRPr lang="es-CO" sz="800" b="1" i="0" u="none" strike="noStrike" dirty="0">
                        <a:solidFill>
                          <a:srgbClr val="000000"/>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2848286982"/>
                  </a:ext>
                </a:extLst>
              </a:tr>
              <a:tr h="203200">
                <a:tc>
                  <a:txBody>
                    <a:bodyPr/>
                    <a:lstStyle/>
                    <a:p>
                      <a:pPr algn="l" fontAlgn="b">
                        <a:buNone/>
                      </a:pPr>
                      <a:r>
                        <a:rPr lang="es-CO" sz="800" b="1" u="none" strike="noStrike">
                          <a:effectLst/>
                        </a:rPr>
                        <a:t> APROPIACIÓN VIGENTE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12.161.000.000,00 </a:t>
                      </a:r>
                      <a:endParaRPr lang="es-CO" sz="8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17.451.000.000,00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2.742.000.000,00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281.000.000,00 </a:t>
                      </a:r>
                      <a:endParaRPr lang="es-CO" sz="800" b="1"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823155421"/>
                  </a:ext>
                </a:extLst>
              </a:tr>
              <a:tr h="203200">
                <a:tc>
                  <a:txBody>
                    <a:bodyPr/>
                    <a:lstStyle/>
                    <a:p>
                      <a:pPr algn="l" fontAlgn="b">
                        <a:buNone/>
                      </a:pPr>
                      <a:r>
                        <a:rPr lang="es-CO" sz="800" b="1" u="none" strike="noStrike">
                          <a:effectLst/>
                        </a:rPr>
                        <a:t> CDP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11.427.000.000,00 </a:t>
                      </a:r>
                      <a:endParaRPr lang="es-CO" sz="8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14.553.707.636,49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20.000.000,00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   </a:t>
                      </a:r>
                      <a:endParaRPr lang="es-CO" sz="800" b="1"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1536086504"/>
                  </a:ext>
                </a:extLst>
              </a:tr>
              <a:tr h="203200">
                <a:tc>
                  <a:txBody>
                    <a:bodyPr/>
                    <a:lstStyle/>
                    <a:p>
                      <a:pPr algn="l" fontAlgn="b">
                        <a:buNone/>
                      </a:pPr>
                      <a:r>
                        <a:rPr lang="es-CO" sz="800" b="1" u="none" strike="noStrike">
                          <a:effectLst/>
                        </a:rPr>
                        <a:t> COMPROMISOS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rtl="0" fontAlgn="ctr">
                        <a:buNone/>
                      </a:pPr>
                      <a:r>
                        <a:rPr lang="es-CO" sz="800" b="1" u="none" strike="noStrike" dirty="0">
                          <a:effectLst/>
                        </a:rPr>
                        <a:t>           628.854.810,00 </a:t>
                      </a:r>
                      <a:endParaRPr lang="es-CO" sz="800" b="1" i="0" u="none" strike="noStrike" dirty="0">
                        <a:solidFill>
                          <a:srgbClr val="000000"/>
                        </a:solidFill>
                        <a:effectLst/>
                        <a:latin typeface="Century Gothic" panose="020B0502020202020204" pitchFamily="34" charset="0"/>
                      </a:endParaRPr>
                    </a:p>
                  </a:txBody>
                  <a:tcPr marL="6350" marR="6350" marT="6350" marB="0" anchor="ctr"/>
                </a:tc>
                <a:tc>
                  <a:txBody>
                    <a:bodyPr/>
                    <a:lstStyle/>
                    <a:p>
                      <a:pPr algn="r" fontAlgn="b">
                        <a:buNone/>
                      </a:pPr>
                      <a:r>
                        <a:rPr lang="es-CO" sz="800" b="1" u="none" strike="noStrike">
                          <a:effectLst/>
                        </a:rPr>
                        <a:t>      13.797.161.664,45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4.132.146,00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   </a:t>
                      </a:r>
                      <a:endParaRPr lang="es-CO" sz="800" b="1" i="0" u="none" strike="noStrike">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130251186"/>
                  </a:ext>
                </a:extLst>
              </a:tr>
              <a:tr h="203200">
                <a:tc>
                  <a:txBody>
                    <a:bodyPr/>
                    <a:lstStyle/>
                    <a:p>
                      <a:pPr algn="l" fontAlgn="b">
                        <a:buNone/>
                      </a:pPr>
                      <a:r>
                        <a:rPr lang="es-CO" sz="800" b="1" u="none" strike="noStrike">
                          <a:effectLst/>
                        </a:rPr>
                        <a:t> OBLIGACIONES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594.267.374,00 </a:t>
                      </a:r>
                      <a:endParaRPr lang="es-CO" sz="8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34.845.917,96 </a:t>
                      </a:r>
                      <a:endParaRPr lang="es-CO" sz="8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4.132.146,00 </a:t>
                      </a:r>
                      <a:endParaRPr lang="es-CO" sz="800" b="1" i="0" u="none" strike="noStrike" dirty="0">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   </a:t>
                      </a:r>
                      <a:endParaRPr lang="es-CO" sz="800" b="1" i="0" u="none" strike="noStrike" dirty="0">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148098152"/>
                  </a:ext>
                </a:extLst>
              </a:tr>
              <a:tr h="146050">
                <a:tc>
                  <a:txBody>
                    <a:bodyPr/>
                    <a:lstStyle/>
                    <a:p>
                      <a:pPr algn="l" fontAlgn="b">
                        <a:buNone/>
                      </a:pPr>
                      <a:r>
                        <a:rPr lang="es-CO" sz="800" b="1" u="none" strike="noStrike">
                          <a:effectLst/>
                        </a:rPr>
                        <a:t> PAGOS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594.267.374,00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31.545.917,96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a:effectLst/>
                        </a:rPr>
                        <a:t>                4.132.146,00 </a:t>
                      </a:r>
                      <a:endParaRPr lang="es-CO" sz="800" b="1" i="0" u="none" strike="noStrike">
                        <a:solidFill>
                          <a:srgbClr val="000000"/>
                        </a:solidFill>
                        <a:effectLst/>
                        <a:latin typeface="Century Gothic" panose="020B0502020202020204" pitchFamily="34" charset="0"/>
                      </a:endParaRPr>
                    </a:p>
                  </a:txBody>
                  <a:tcPr marL="6350" marR="6350" marT="6350" marB="0" anchor="b"/>
                </a:tc>
                <a:tc>
                  <a:txBody>
                    <a:bodyPr/>
                    <a:lstStyle/>
                    <a:p>
                      <a:pPr algn="r" fontAlgn="b">
                        <a:buNone/>
                      </a:pPr>
                      <a:r>
                        <a:rPr lang="es-CO" sz="800" b="1" u="none" strike="noStrike" dirty="0">
                          <a:effectLst/>
                        </a:rPr>
                        <a:t>                                    -   </a:t>
                      </a:r>
                      <a:endParaRPr lang="es-CO" sz="800" b="1" i="0" u="none" strike="noStrike" dirty="0">
                        <a:solidFill>
                          <a:srgbClr val="000000"/>
                        </a:solidFill>
                        <a:effectLst/>
                        <a:latin typeface="Century Gothic" panose="020B0502020202020204" pitchFamily="34" charset="0"/>
                      </a:endParaRPr>
                    </a:p>
                  </a:txBody>
                  <a:tcPr marL="6350" marR="6350" marT="6350" marB="0" anchor="b"/>
                </a:tc>
                <a:extLst>
                  <a:ext uri="{0D108BD9-81ED-4DB2-BD59-A6C34878D82A}">
                    <a16:rowId xmlns:a16="http://schemas.microsoft.com/office/drawing/2014/main" val="2780682581"/>
                  </a:ext>
                </a:extLst>
              </a:tr>
            </a:tbl>
          </a:graphicData>
        </a:graphic>
      </p:graphicFrame>
    </p:spTree>
    <p:extLst>
      <p:ext uri="{BB962C8B-B14F-4D97-AF65-F5344CB8AC3E}">
        <p14:creationId xmlns:p14="http://schemas.microsoft.com/office/powerpoint/2010/main" val="3508192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38DDC-AA75-0EBC-C510-BD7AAFC6BCA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A11DE08-F1D7-2FB6-B35D-B8959CE064C8}"/>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APROPIACIÓN VIGENTE – Detalle Inversión</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PRESUPUESTO AÑO 2026 (Corte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6" name="Marcador de contenido 2">
            <a:extLst>
              <a:ext uri="{FF2B5EF4-FFF2-40B4-BE49-F238E27FC236}">
                <a16:creationId xmlns:a16="http://schemas.microsoft.com/office/drawing/2014/main" id="{884396DD-8750-A08A-6CC2-AD5590E39D55}"/>
              </a:ext>
            </a:extLst>
          </p:cNvPr>
          <p:cNvSpPr txBox="1">
            <a:spLocks/>
          </p:cNvSpPr>
          <p:nvPr/>
        </p:nvSpPr>
        <p:spPr>
          <a:xfrm>
            <a:off x="6900237" y="1982885"/>
            <a:ext cx="4470654" cy="349927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a:t>
            </a:r>
            <a:r>
              <a:rPr lang="es-ES" sz="1400" b="1" dirty="0">
                <a:solidFill>
                  <a:schemeClr val="accent3">
                    <a:lumMod val="75000"/>
                  </a:schemeClr>
                </a:solidFill>
                <a:latin typeface="Montserrat" panose="00000500000000000000" pitchFamily="2" charset="0"/>
              </a:rPr>
              <a:t>: </a:t>
            </a:r>
          </a:p>
          <a:p>
            <a:pPr algn="just">
              <a:buFont typeface="Wingdings" panose="05000000000000000000" pitchFamily="2" charset="2"/>
              <a:buChar char="ü"/>
            </a:pPr>
            <a:r>
              <a:rPr lang="es-ES" sz="1400" dirty="0">
                <a:latin typeface="Montserrat" panose="00000500000000000000" pitchFamily="2" charset="0"/>
              </a:rPr>
              <a:t>89% comprometido vs 0% pagado</a:t>
            </a:r>
          </a:p>
        </p:txBody>
      </p:sp>
      <p:pic>
        <p:nvPicPr>
          <p:cNvPr id="7" name="Imagen 6">
            <a:extLst>
              <a:ext uri="{FF2B5EF4-FFF2-40B4-BE49-F238E27FC236}">
                <a16:creationId xmlns:a16="http://schemas.microsoft.com/office/drawing/2014/main" id="{252A005D-4AAD-2F6C-FB07-B92F10A35350}"/>
              </a:ext>
            </a:extLst>
          </p:cNvPr>
          <p:cNvPicPr>
            <a:picLocks noChangeAspect="1"/>
          </p:cNvPicPr>
          <p:nvPr/>
        </p:nvPicPr>
        <p:blipFill>
          <a:blip r:embed="rId2"/>
          <a:stretch>
            <a:fillRect/>
          </a:stretch>
        </p:blipFill>
        <p:spPr>
          <a:xfrm>
            <a:off x="899389" y="2322631"/>
            <a:ext cx="5529986" cy="3517117"/>
          </a:xfrm>
          <a:prstGeom prst="rect">
            <a:avLst/>
          </a:prstGeom>
        </p:spPr>
      </p:pic>
    </p:spTree>
    <p:extLst>
      <p:ext uri="{BB962C8B-B14F-4D97-AF65-F5344CB8AC3E}">
        <p14:creationId xmlns:p14="http://schemas.microsoft.com/office/powerpoint/2010/main" val="2224199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0D5E9-35BE-51F7-AEC1-F94113816DD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7316B4F-3C66-3851-7312-3C306C537D22}"/>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RESERVAS </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3" name="Marcador de contenido 2">
            <a:extLst>
              <a:ext uri="{FF2B5EF4-FFF2-40B4-BE49-F238E27FC236}">
                <a16:creationId xmlns:a16="http://schemas.microsoft.com/office/drawing/2014/main" id="{CAB76468-2CF9-EC86-6430-7628C5D6EAEF}"/>
              </a:ext>
            </a:extLst>
          </p:cNvPr>
          <p:cNvSpPr>
            <a:spLocks noGrp="1"/>
          </p:cNvSpPr>
          <p:nvPr>
            <p:ph idx="1"/>
          </p:nvPr>
        </p:nvSpPr>
        <p:spPr>
          <a:xfrm>
            <a:off x="1508759" y="1685378"/>
            <a:ext cx="9747069" cy="966034"/>
          </a:xfrm>
        </p:spPr>
        <p:txBody>
          <a:bodyPr anchor="ctr">
            <a:normAutofit fontScale="70000" lnSpcReduction="20000"/>
          </a:bodyPr>
          <a:lstStyle/>
          <a:p>
            <a:pPr marL="0" indent="0" algn="just">
              <a:buNone/>
            </a:pPr>
            <a:r>
              <a:rPr lang="es-ES" sz="1600" b="1" dirty="0">
                <a:solidFill>
                  <a:schemeClr val="accent3">
                    <a:lumMod val="75000"/>
                  </a:schemeClr>
                </a:solidFill>
                <a:latin typeface="Montserrat" panose="00000500000000000000" pitchFamily="2" charset="0"/>
              </a:rPr>
              <a:t>CONCEPTO GENERAL: </a:t>
            </a:r>
            <a:r>
              <a:rPr lang="es-MX" sz="1600" dirty="0">
                <a:latin typeface="Montserrat" panose="00000500000000000000" pitchFamily="2" charset="0"/>
              </a:rPr>
              <a:t>La constitución de la reserva presupuestal obedece a los tiempos asociados al cierre contractual y a la finalización de los plazos de ejecución, lo cual limito la culminación de las actuaciones administrativas y presupuestales necesarias para efectuar el pago dentro de la vigencia fiscal 2025, pese a las obligaciones contractuales se encontraban debidamente ejecutadas.. En concordancia con lo dispuesto en el Art. 89 del Decreto 111 de 1996 – Estatuto orgánico del presupuesto, al cierre de la vigencia fiscal corresponde a cada órgano constituir las reservas presupuestales respectos de los compromisos legalmente adquiridos y no cancelados al 31 de diciembre, los cuales deberían destinarse exclusivamente al pago de las obligaciones que les dieron origen. </a:t>
            </a:r>
            <a:endParaRPr lang="es-CO" sz="1600" dirty="0">
              <a:latin typeface="Montserrat" panose="00000500000000000000" pitchFamily="2" charset="0"/>
            </a:endParaRPr>
          </a:p>
        </p:txBody>
      </p:sp>
      <p:sp>
        <p:nvSpPr>
          <p:cNvPr id="10" name="Marcador de contenido 2">
            <a:extLst>
              <a:ext uri="{FF2B5EF4-FFF2-40B4-BE49-F238E27FC236}">
                <a16:creationId xmlns:a16="http://schemas.microsoft.com/office/drawing/2014/main" id="{F52B81BF-F61F-1B71-0F2B-61422B0FCF2E}"/>
              </a:ext>
            </a:extLst>
          </p:cNvPr>
          <p:cNvSpPr txBox="1">
            <a:spLocks/>
          </p:cNvSpPr>
          <p:nvPr/>
        </p:nvSpPr>
        <p:spPr>
          <a:xfrm>
            <a:off x="540706" y="4751414"/>
            <a:ext cx="6099579" cy="143517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a:t>
            </a:r>
            <a:r>
              <a:rPr lang="es-ES" sz="1400" b="1" dirty="0">
                <a:solidFill>
                  <a:schemeClr val="accent3">
                    <a:lumMod val="75000"/>
                  </a:schemeClr>
                </a:solidFill>
                <a:latin typeface="Montserrat" panose="00000500000000000000" pitchFamily="2" charset="0"/>
              </a:rPr>
              <a:t>: </a:t>
            </a:r>
          </a:p>
          <a:p>
            <a:pPr algn="just">
              <a:buFont typeface="Wingdings" panose="05000000000000000000" pitchFamily="2" charset="2"/>
              <a:buChar char="ü"/>
            </a:pPr>
            <a:r>
              <a:rPr lang="es-ES" sz="1400" dirty="0">
                <a:latin typeface="Montserrat" panose="00000500000000000000" pitchFamily="2" charset="0"/>
              </a:rPr>
              <a:t>La entidad cuenta con reservas por valor total de $519.603.543,75 constituidas a 31 de diciembre de 2025,</a:t>
            </a:r>
          </a:p>
          <a:p>
            <a:pPr algn="just">
              <a:buFont typeface="Wingdings" panose="05000000000000000000" pitchFamily="2" charset="2"/>
              <a:buChar char="ü"/>
            </a:pPr>
            <a:r>
              <a:rPr lang="es-ES" sz="1400" dirty="0">
                <a:latin typeface="Montserrat" panose="00000500000000000000" pitchFamily="2" charset="0"/>
              </a:rPr>
              <a:t>De lo anterior en el mes de enero de 2026 se comprometieron un valor total de $66.092.860,72 lo cual corresponde a un 13%.</a:t>
            </a:r>
          </a:p>
        </p:txBody>
      </p:sp>
      <p:pic>
        <p:nvPicPr>
          <p:cNvPr id="11" name="Imagen 10">
            <a:extLst>
              <a:ext uri="{FF2B5EF4-FFF2-40B4-BE49-F238E27FC236}">
                <a16:creationId xmlns:a16="http://schemas.microsoft.com/office/drawing/2014/main" id="{132069BF-5177-B986-F3DF-F6A1FB8E4509}"/>
              </a:ext>
            </a:extLst>
          </p:cNvPr>
          <p:cNvPicPr>
            <a:picLocks noChangeAspect="1"/>
          </p:cNvPicPr>
          <p:nvPr/>
        </p:nvPicPr>
        <p:blipFill>
          <a:blip r:embed="rId2"/>
          <a:stretch>
            <a:fillRect/>
          </a:stretch>
        </p:blipFill>
        <p:spPr>
          <a:xfrm>
            <a:off x="540706" y="2983826"/>
            <a:ext cx="6382078" cy="1435174"/>
          </a:xfrm>
          <a:prstGeom prst="rect">
            <a:avLst/>
          </a:prstGeom>
        </p:spPr>
      </p:pic>
      <p:graphicFrame>
        <p:nvGraphicFramePr>
          <p:cNvPr id="12" name="Tabla 11">
            <a:extLst>
              <a:ext uri="{FF2B5EF4-FFF2-40B4-BE49-F238E27FC236}">
                <a16:creationId xmlns:a16="http://schemas.microsoft.com/office/drawing/2014/main" id="{92F3E3E0-8152-5DE4-8D30-4FF590BF3E8E}"/>
              </a:ext>
            </a:extLst>
          </p:cNvPr>
          <p:cNvGraphicFramePr>
            <a:graphicFrameLocks noGrp="1"/>
          </p:cNvGraphicFramePr>
          <p:nvPr>
            <p:extLst>
              <p:ext uri="{D42A27DB-BD31-4B8C-83A1-F6EECF244321}">
                <p14:modId xmlns:p14="http://schemas.microsoft.com/office/powerpoint/2010/main" val="1786596719"/>
              </p:ext>
            </p:extLst>
          </p:nvPr>
        </p:nvGraphicFramePr>
        <p:xfrm>
          <a:off x="7162268" y="3054763"/>
          <a:ext cx="4093560" cy="3131820"/>
        </p:xfrm>
        <a:graphic>
          <a:graphicData uri="http://schemas.openxmlformats.org/drawingml/2006/table">
            <a:tbl>
              <a:tblPr/>
              <a:tblGrid>
                <a:gridCol w="1597809">
                  <a:extLst>
                    <a:ext uri="{9D8B030D-6E8A-4147-A177-3AD203B41FA5}">
                      <a16:colId xmlns:a16="http://schemas.microsoft.com/office/drawing/2014/main" val="1789717135"/>
                    </a:ext>
                  </a:extLst>
                </a:gridCol>
                <a:gridCol w="1294093">
                  <a:extLst>
                    <a:ext uri="{9D8B030D-6E8A-4147-A177-3AD203B41FA5}">
                      <a16:colId xmlns:a16="http://schemas.microsoft.com/office/drawing/2014/main" val="3000089509"/>
                    </a:ext>
                  </a:extLst>
                </a:gridCol>
                <a:gridCol w="1201658">
                  <a:extLst>
                    <a:ext uri="{9D8B030D-6E8A-4147-A177-3AD203B41FA5}">
                      <a16:colId xmlns:a16="http://schemas.microsoft.com/office/drawing/2014/main" val="3752656704"/>
                    </a:ext>
                  </a:extLst>
                </a:gridCol>
              </a:tblGrid>
              <a:tr h="162875">
                <a:tc>
                  <a:txBody>
                    <a:bodyPr/>
                    <a:lstStyle/>
                    <a:p>
                      <a:pPr algn="l" fontAlgn="b">
                        <a:buNone/>
                      </a:pPr>
                      <a:r>
                        <a:rPr lang="es-CO" sz="1100" b="0" i="0" u="none" strike="noStrike">
                          <a:solidFill>
                            <a:srgbClr val="000000"/>
                          </a:solidFill>
                          <a:effectLst/>
                          <a:latin typeface="Montserrat" panose="00000500000000000000" pitchFamily="2" charset="0"/>
                        </a:rPr>
                        <a:t>A-01-01-02-002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5.568.976,00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7738001"/>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A-02-01-01-006-002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8.657.250,00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159125"/>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A-02-02-01-002-008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3.868.805,00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1518680"/>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A-02-02-01-003-003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1.237.879,07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1949759"/>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A-02-02-02-006-003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4.000.000,00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4616545"/>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A-02-02-02-006-004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2.154.908,00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5793889"/>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A-02-02-02-006-007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4.000.000,00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77206919"/>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A-02-02-02-006-008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6.579.240,00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6098973"/>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A-02-02-02-007-001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999.999,51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2601685"/>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A-02-02-02-007-002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6.447.798,00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7523695"/>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91.230.010,00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8993180"/>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170.581.326,00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64695426"/>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69.109.455,95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3370241"/>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38.328.406,14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3340374"/>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82.641.555,08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3328021"/>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A-02-02-02-008-009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2.669.591,00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05798072"/>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A-02-02-02-009-003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21.469.167,00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4698725"/>
                  </a:ext>
                </a:extLst>
              </a:tr>
              <a:tr h="162875">
                <a:tc>
                  <a:txBody>
                    <a:bodyPr/>
                    <a:lstStyle/>
                    <a:p>
                      <a:pPr algn="l" fontAlgn="b">
                        <a:buNone/>
                      </a:pPr>
                      <a:r>
                        <a:rPr lang="es-CO" sz="1100" b="0" i="0" u="none" strike="noStrike">
                          <a:solidFill>
                            <a:srgbClr val="000000"/>
                          </a:solidFill>
                          <a:effectLst/>
                          <a:latin typeface="Montserrat" panose="00000500000000000000" pitchFamily="2" charset="0"/>
                        </a:rPr>
                        <a:t>A-02-02-02-010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Funcionamiento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dirty="0">
                          <a:solidFill>
                            <a:srgbClr val="000000"/>
                          </a:solidFill>
                          <a:effectLst/>
                          <a:latin typeface="Montserrat" panose="00000500000000000000" pitchFamily="2" charset="0"/>
                        </a:rPr>
                        <a:t>           59.177,00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1854733"/>
                  </a:ext>
                </a:extLst>
              </a:tr>
            </a:tbl>
          </a:graphicData>
        </a:graphic>
      </p:graphicFrame>
    </p:spTree>
    <p:extLst>
      <p:ext uri="{BB962C8B-B14F-4D97-AF65-F5344CB8AC3E}">
        <p14:creationId xmlns:p14="http://schemas.microsoft.com/office/powerpoint/2010/main" val="2892225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1970C-0A3A-A355-8014-F8E4AE25A30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D3DCEC7-D1DB-8A32-C5E9-26E743F3252A}"/>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CUENTAS POR PAGAR</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(Corte a 31/01/2026)</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3" name="Marcador de contenido 2">
            <a:extLst>
              <a:ext uri="{FF2B5EF4-FFF2-40B4-BE49-F238E27FC236}">
                <a16:creationId xmlns:a16="http://schemas.microsoft.com/office/drawing/2014/main" id="{E3715F13-A9BD-1AD4-B79B-6A3AC61F12B4}"/>
              </a:ext>
            </a:extLst>
          </p:cNvPr>
          <p:cNvSpPr>
            <a:spLocks noGrp="1"/>
          </p:cNvSpPr>
          <p:nvPr>
            <p:ph idx="1"/>
          </p:nvPr>
        </p:nvSpPr>
        <p:spPr>
          <a:xfrm>
            <a:off x="1594484" y="1799678"/>
            <a:ext cx="8814817" cy="557784"/>
          </a:xfrm>
        </p:spPr>
        <p:txBody>
          <a:bodyPr anchor="ctr">
            <a:noAutofit/>
          </a:bodyPr>
          <a:lstStyle/>
          <a:p>
            <a:pPr marL="0" indent="0" algn="just">
              <a:buNone/>
            </a:pPr>
            <a:r>
              <a:rPr lang="es-ES" sz="1200" b="1" dirty="0">
                <a:solidFill>
                  <a:schemeClr val="accent3">
                    <a:lumMod val="75000"/>
                  </a:schemeClr>
                </a:solidFill>
                <a:latin typeface="Montserrat" panose="00000500000000000000" pitchFamily="2" charset="0"/>
              </a:rPr>
              <a:t>CONCEPTO GENERAL: </a:t>
            </a:r>
            <a:r>
              <a:rPr lang="es-MX" sz="1200" dirty="0">
                <a:latin typeface="Montserrat" panose="00000500000000000000" pitchFamily="2" charset="0"/>
              </a:rPr>
              <a:t>Las cuentas por pagar corresponden a obligaciones legalmente contraídas y causadas, es decir, aquellas en las que: Ya existe un compromiso previo (contrato, orden, acto administrativo), y el bien o servicio fue efectivamente recibido a </a:t>
            </a:r>
            <a:r>
              <a:rPr lang="es-MX" sz="1200">
                <a:latin typeface="Montserrat" panose="00000500000000000000" pitchFamily="2" charset="0"/>
              </a:rPr>
              <a:t>satisfacción,.</a:t>
            </a:r>
            <a:endParaRPr lang="es-CO" sz="1200" dirty="0">
              <a:latin typeface="Montserrat" panose="00000500000000000000" pitchFamily="2" charset="0"/>
            </a:endParaRPr>
          </a:p>
        </p:txBody>
      </p:sp>
      <p:graphicFrame>
        <p:nvGraphicFramePr>
          <p:cNvPr id="4" name="Tabla 3">
            <a:extLst>
              <a:ext uri="{FF2B5EF4-FFF2-40B4-BE49-F238E27FC236}">
                <a16:creationId xmlns:a16="http://schemas.microsoft.com/office/drawing/2014/main" id="{92901379-8B55-495D-1962-FEC8F91AD839}"/>
              </a:ext>
            </a:extLst>
          </p:cNvPr>
          <p:cNvGraphicFramePr>
            <a:graphicFrameLocks noGrp="1"/>
          </p:cNvGraphicFramePr>
          <p:nvPr>
            <p:extLst>
              <p:ext uri="{D42A27DB-BD31-4B8C-83A1-F6EECF244321}">
                <p14:modId xmlns:p14="http://schemas.microsoft.com/office/powerpoint/2010/main" val="3782025867"/>
              </p:ext>
            </p:extLst>
          </p:nvPr>
        </p:nvGraphicFramePr>
        <p:xfrm>
          <a:off x="7287389" y="3056510"/>
          <a:ext cx="3937000" cy="2514600"/>
        </p:xfrm>
        <a:graphic>
          <a:graphicData uri="http://schemas.openxmlformats.org/drawingml/2006/table">
            <a:tbl>
              <a:tblPr/>
              <a:tblGrid>
                <a:gridCol w="1536700">
                  <a:extLst>
                    <a:ext uri="{9D8B030D-6E8A-4147-A177-3AD203B41FA5}">
                      <a16:colId xmlns:a16="http://schemas.microsoft.com/office/drawing/2014/main" val="4151509668"/>
                    </a:ext>
                  </a:extLst>
                </a:gridCol>
                <a:gridCol w="1206500">
                  <a:extLst>
                    <a:ext uri="{9D8B030D-6E8A-4147-A177-3AD203B41FA5}">
                      <a16:colId xmlns:a16="http://schemas.microsoft.com/office/drawing/2014/main" val="2894834821"/>
                    </a:ext>
                  </a:extLst>
                </a:gridCol>
                <a:gridCol w="1193800">
                  <a:extLst>
                    <a:ext uri="{9D8B030D-6E8A-4147-A177-3AD203B41FA5}">
                      <a16:colId xmlns:a16="http://schemas.microsoft.com/office/drawing/2014/main" val="1286322211"/>
                    </a:ext>
                  </a:extLst>
                </a:gridCol>
              </a:tblGrid>
              <a:tr h="209550">
                <a:tc>
                  <a:txBody>
                    <a:bodyPr/>
                    <a:lstStyle/>
                    <a:p>
                      <a:pPr algn="l" fontAlgn="b">
                        <a:buNone/>
                      </a:pPr>
                      <a:r>
                        <a:rPr lang="es-CO" sz="1100" b="0" i="0" u="none" strike="noStrike">
                          <a:solidFill>
                            <a:srgbClr val="000000"/>
                          </a:solidFill>
                          <a:effectLst/>
                          <a:latin typeface="Montserrat" panose="00000500000000000000" pitchFamily="2" charset="0"/>
                        </a:rPr>
                        <a:t>A-01-01-01-001-009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194.521,00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7034764"/>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A-01-01-01-001-010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5.639.774,00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8422354"/>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A-01-01-03-001-002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9.175.887,00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6268038"/>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A-01-01-03-001-003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704.998,00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6246491"/>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A-02-01-01-006-002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33.311.459,00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33.311.459,00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8066465"/>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A-02-02-02-006-004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3.265.458,00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5219246"/>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A-02-02-02-008-002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38.400.000,00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23.400.000,00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1024399"/>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A-02-02-02-008-003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67.447.203,00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9.717.147,00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312707"/>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A-02-02-02-008-005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30.302.850,00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8476776"/>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A-02-02-02-008-007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35.111.972,98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1.655.127,73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6208504"/>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A-02-02-02-008-009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8.054.683,98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9191154"/>
                  </a:ext>
                </a:extLst>
              </a:tr>
              <a:tr h="209550">
                <a:tc>
                  <a:txBody>
                    <a:bodyPr/>
                    <a:lstStyle/>
                    <a:p>
                      <a:pPr algn="l" fontAlgn="b">
                        <a:buNone/>
                      </a:pPr>
                      <a:r>
                        <a:rPr lang="es-CO" sz="1100" b="0" i="0" u="none" strike="noStrike">
                          <a:solidFill>
                            <a:srgbClr val="000000"/>
                          </a:solidFill>
                          <a:effectLst/>
                          <a:latin typeface="Montserrat" panose="00000500000000000000" pitchFamily="2" charset="0"/>
                        </a:rPr>
                        <a:t>A-02-02-02-009-006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a:solidFill>
                            <a:srgbClr val="000000"/>
                          </a:solidFill>
                          <a:effectLst/>
                          <a:latin typeface="Montserrat" panose="00000500000000000000" pitchFamily="2" charset="0"/>
                        </a:rPr>
                        <a:t>  148.568.369,00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s-CO" sz="1100" b="0" i="0" u="none" strike="noStrike" dirty="0">
                          <a:solidFill>
                            <a:srgbClr val="000000"/>
                          </a:solidFill>
                          <a:effectLst/>
                          <a:latin typeface="Montserrat" panose="00000500000000000000" pitchFamily="2" charset="0"/>
                        </a:rPr>
                        <a:t>                         -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7491103"/>
                  </a:ext>
                </a:extLst>
              </a:tr>
            </a:tbl>
          </a:graphicData>
        </a:graphic>
      </p:graphicFrame>
      <p:sp>
        <p:nvSpPr>
          <p:cNvPr id="5" name="Marcador de contenido 2">
            <a:extLst>
              <a:ext uri="{FF2B5EF4-FFF2-40B4-BE49-F238E27FC236}">
                <a16:creationId xmlns:a16="http://schemas.microsoft.com/office/drawing/2014/main" id="{34D4C09F-BA12-1A59-A048-EF9DD5D5F161}"/>
              </a:ext>
            </a:extLst>
          </p:cNvPr>
          <p:cNvSpPr txBox="1">
            <a:spLocks/>
          </p:cNvSpPr>
          <p:nvPr/>
        </p:nvSpPr>
        <p:spPr>
          <a:xfrm>
            <a:off x="1508759" y="4122492"/>
            <a:ext cx="5175070" cy="206409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ES" sz="20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a typeface="+mj-ea"/>
                <a:cs typeface="+mj-cs"/>
              </a:rPr>
              <a:t>ANALISIS</a:t>
            </a:r>
            <a:r>
              <a:rPr lang="es-ES" sz="1400" b="1" dirty="0">
                <a:solidFill>
                  <a:schemeClr val="accent3">
                    <a:lumMod val="75000"/>
                  </a:schemeClr>
                </a:solidFill>
                <a:latin typeface="Montserrat" panose="00000500000000000000" pitchFamily="2" charset="0"/>
              </a:rPr>
              <a:t>: </a:t>
            </a:r>
          </a:p>
          <a:p>
            <a:pPr algn="just">
              <a:buFont typeface="Wingdings" panose="05000000000000000000" pitchFamily="2" charset="2"/>
              <a:buChar char="ü"/>
            </a:pPr>
            <a:r>
              <a:rPr lang="es-ES" sz="1400" dirty="0">
                <a:latin typeface="Montserrat" panose="00000500000000000000" pitchFamily="2" charset="0"/>
              </a:rPr>
              <a:t>La entidad constituyo cuentas por pagar a 31 de diciembre de 2025 por valor total de $380.177.176,96.</a:t>
            </a:r>
          </a:p>
          <a:p>
            <a:pPr algn="just">
              <a:buFont typeface="Wingdings" panose="05000000000000000000" pitchFamily="2" charset="2"/>
              <a:buChar char="ü"/>
            </a:pPr>
            <a:r>
              <a:rPr lang="es-ES" sz="1400" dirty="0">
                <a:latin typeface="Montserrat" panose="00000500000000000000" pitchFamily="2" charset="0"/>
              </a:rPr>
              <a:t>Se realizaron pagos por valor de $312.093.442,23 que corresponde al 82% del total constituido</a:t>
            </a:r>
          </a:p>
        </p:txBody>
      </p:sp>
      <p:pic>
        <p:nvPicPr>
          <p:cNvPr id="6" name="Imagen 5">
            <a:extLst>
              <a:ext uri="{FF2B5EF4-FFF2-40B4-BE49-F238E27FC236}">
                <a16:creationId xmlns:a16="http://schemas.microsoft.com/office/drawing/2014/main" id="{C2CB75B7-B5AB-7426-37EE-22DAE003DF66}"/>
              </a:ext>
            </a:extLst>
          </p:cNvPr>
          <p:cNvPicPr>
            <a:picLocks noChangeAspect="1"/>
          </p:cNvPicPr>
          <p:nvPr/>
        </p:nvPicPr>
        <p:blipFill>
          <a:blip r:embed="rId2"/>
          <a:stretch>
            <a:fillRect/>
          </a:stretch>
        </p:blipFill>
        <p:spPr>
          <a:xfrm>
            <a:off x="1144196" y="2602225"/>
            <a:ext cx="5833548" cy="1338658"/>
          </a:xfrm>
          <a:prstGeom prst="rect">
            <a:avLst/>
          </a:prstGeom>
        </p:spPr>
      </p:pic>
    </p:spTree>
    <p:extLst>
      <p:ext uri="{BB962C8B-B14F-4D97-AF65-F5344CB8AC3E}">
        <p14:creationId xmlns:p14="http://schemas.microsoft.com/office/powerpoint/2010/main" val="2821541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BCBE6-EC4D-36E7-8A5A-93F5E474AA0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A66219E-FBCE-F8A1-B352-76B9DD9661F9}"/>
              </a:ext>
            </a:extLst>
          </p:cNvPr>
          <p:cNvSpPr>
            <a:spLocks noGrp="1"/>
          </p:cNvSpPr>
          <p:nvPr>
            <p:ph type="title"/>
          </p:nvPr>
        </p:nvSpPr>
        <p:spPr>
          <a:xfrm>
            <a:off x="793662" y="386930"/>
            <a:ext cx="10066122" cy="1298448"/>
          </a:xfrm>
        </p:spPr>
        <p:txBody>
          <a:bodyPr vert="horz" lIns="91440" tIns="45720" rIns="91440" bIns="45720" rtlCol="0" anchor="b">
            <a:normAutofit/>
          </a:bodyPr>
          <a:lstStyle/>
          <a:p>
            <a:pPr algn="ct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COMENTARIOS FINALES</a:t>
            </a:r>
            <a:b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br>
            <a:r>
              <a:rPr lang="es-ES"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rPr>
              <a:t> PROCESO DE GESTION FINANCIERA</a:t>
            </a:r>
            <a:endParaRPr lang="es-CO" sz="2400" b="1" dirty="0">
              <a:solidFill>
                <a:schemeClr val="accent4">
                  <a:lumMod val="75000"/>
                </a:schemeClr>
              </a:solidFill>
              <a:effectLst>
                <a:outerShdw blurRad="38100" dist="38100" dir="2700000" algn="tl">
                  <a:srgbClr val="000000">
                    <a:alpha val="43137"/>
                  </a:srgbClr>
                </a:outerShdw>
              </a:effectLst>
              <a:latin typeface="Montserrat" panose="00000500000000000000" pitchFamily="2" charset="0"/>
            </a:endParaRPr>
          </a:p>
        </p:txBody>
      </p:sp>
      <p:sp>
        <p:nvSpPr>
          <p:cNvPr id="3" name="Marcador de contenido 2">
            <a:extLst>
              <a:ext uri="{FF2B5EF4-FFF2-40B4-BE49-F238E27FC236}">
                <a16:creationId xmlns:a16="http://schemas.microsoft.com/office/drawing/2014/main" id="{D3220A87-F6E4-865A-2E69-345C9834D0EE}"/>
              </a:ext>
            </a:extLst>
          </p:cNvPr>
          <p:cNvSpPr>
            <a:spLocks noGrp="1"/>
          </p:cNvSpPr>
          <p:nvPr>
            <p:ph idx="1"/>
          </p:nvPr>
        </p:nvSpPr>
        <p:spPr>
          <a:xfrm>
            <a:off x="1592743" y="1685378"/>
            <a:ext cx="8814817" cy="3860800"/>
          </a:xfrm>
        </p:spPr>
        <p:txBody>
          <a:bodyPr anchor="ctr">
            <a:noAutofit/>
          </a:bodyPr>
          <a:lstStyle/>
          <a:p>
            <a:endParaRPr lang="es-ES" sz="1000" dirty="0"/>
          </a:p>
          <a:p>
            <a:pPr marL="0" indent="0" algn="just">
              <a:buNone/>
            </a:pPr>
            <a:r>
              <a:rPr lang="es-ES" sz="1200" dirty="0">
                <a:latin typeface="Verdana" panose="020B0604030504040204" pitchFamily="34" charset="0"/>
                <a:ea typeface="Verdana" panose="020B0604030504040204" pitchFamily="34" charset="0"/>
              </a:rPr>
              <a:t>Al cierre del mes de enero, y teniendo en cuenta las fechas de cierre establecidas en la Circular Externa 035 del Sistema Integrado de Información Financiera – SIIF Nación, se constituyeron cuentas por pagar por valor de $380.177.175, correspondientes a obligaciones derivadas de servicios efectivamente prestados durante la vigencia 2025, cuyo pago no pudo realizarse en el mes de diciembre debido al cierre presupuestal y financiero de la vigencia.</a:t>
            </a:r>
          </a:p>
          <a:p>
            <a:pPr marL="0" indent="0" algn="just">
              <a:buNone/>
            </a:pPr>
            <a:r>
              <a:rPr lang="es-ES" sz="1200" dirty="0">
                <a:latin typeface="Verdana" panose="020B0604030504040204" pitchFamily="34" charset="0"/>
                <a:ea typeface="Verdana" panose="020B0604030504040204" pitchFamily="34" charset="0"/>
              </a:rPr>
              <a:t>En este sentido, se prevé que dichas obligaciones sean canceladas una vez iniciada la vigencia 2026, con el propósito de garantizar la adecuada ejecución del rezago presupuestal constituido mediante cuentas por pagar y dar cumplimiento a los compromisos adquiridos por la entidad.</a:t>
            </a:r>
          </a:p>
          <a:p>
            <a:pPr marL="0" indent="0" algn="just">
              <a:buNone/>
            </a:pPr>
            <a:r>
              <a:rPr lang="es-ES" sz="1200" dirty="0">
                <a:latin typeface="Verdana" panose="020B0604030504040204" pitchFamily="34" charset="0"/>
                <a:ea typeface="Verdana" panose="020B0604030504040204" pitchFamily="34" charset="0"/>
              </a:rPr>
              <a:t>Por otra parte, las reservas presupuestales ascienden a un valor de $519.603.543,75, las cuales deberán ser objeto de seguimiento, revisión y ejecución durante la vigencia 2026, conforme a las mesas de trabajo que se desarrollen con las dependencias responsables de los bienes y servicios asociados. Lo anterior, con el fin de garantizar su adecuada ejecución.</a:t>
            </a:r>
            <a:endParaRPr lang="es-CO" sz="1200" dirty="0">
              <a:latin typeface="Montserrat" panose="00000500000000000000" pitchFamily="2" charset="0"/>
            </a:endParaRPr>
          </a:p>
        </p:txBody>
      </p:sp>
    </p:spTree>
    <p:extLst>
      <p:ext uri="{BB962C8B-B14F-4D97-AF65-F5344CB8AC3E}">
        <p14:creationId xmlns:p14="http://schemas.microsoft.com/office/powerpoint/2010/main" val="1982283269"/>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640</TotalTime>
  <Words>1214</Words>
  <Application>Microsoft Office PowerPoint</Application>
  <PresentationFormat>Panorámica</PresentationFormat>
  <Paragraphs>173</Paragraphs>
  <Slides>9</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9</vt:i4>
      </vt:variant>
    </vt:vector>
  </HeadingPairs>
  <TitlesOfParts>
    <vt:vector size="18" baseType="lpstr">
      <vt:lpstr>Aptos</vt:lpstr>
      <vt:lpstr>Aptos Display</vt:lpstr>
      <vt:lpstr>Arial</vt:lpstr>
      <vt:lpstr>Calibri</vt:lpstr>
      <vt:lpstr>Century Gothic</vt:lpstr>
      <vt:lpstr>Montserrat</vt:lpstr>
      <vt:lpstr>Verdana</vt:lpstr>
      <vt:lpstr>Wingdings</vt:lpstr>
      <vt:lpstr>Office Theme</vt:lpstr>
      <vt:lpstr>Presentación de PowerPoint</vt:lpstr>
      <vt:lpstr>DATOS GENERALES ASIGNACIÓN PRESUPUESTO AÑO 2026</vt:lpstr>
      <vt:lpstr>APROPIACIÓN VIGENTE - GENERAL PRESUPUESTO AÑO 2026 (Corte a 31/01/2026)</vt:lpstr>
      <vt:lpstr>APROPIACIÓN VIGENTE – Funcionamiento PRESUPUESTO AÑO 2026 (Corte a 31/01/2026)</vt:lpstr>
      <vt:lpstr>APROPIACIÓN VIGENTE – Detalle Funcionamiento PRESUPUESTO AÑO 2026 (Corte a 31/01/2026)</vt:lpstr>
      <vt:lpstr>APROPIACIÓN VIGENTE – Detalle Inversión PRESUPUESTO AÑO 2026 (Corte a 31/01/2026)</vt:lpstr>
      <vt:lpstr>RESERVAS  (Corte a 31/01/2026)</vt:lpstr>
      <vt:lpstr>CUENTAS POR PAGAR (Corte a 31/01/2026)</vt:lpstr>
      <vt:lpstr>COMENTARIOS FINALES  PROCESO DE GESTION FINANCIERA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Sthephanny Constanza Cruz Torres</dc:creator>
  <cp:lastModifiedBy>Catherine Melissa Moreno Higuera</cp:lastModifiedBy>
  <cp:revision>15</cp:revision>
  <dcterms:created xsi:type="dcterms:W3CDTF">2026-04-09T15:44:34Z</dcterms:created>
  <dcterms:modified xsi:type="dcterms:W3CDTF">2026-05-15T16:06:57Z</dcterms:modified>
</cp:coreProperties>
</file>