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8BE9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hephanny Constanza Cruz Torres" userId="ca1cdfae-73be-45dc-bac0-8a749b5c187b" providerId="ADAL" clId="{BB77DE6D-7C26-409D-9181-FF285FB4A55E}"/>
    <pc:docChg chg="modSld">
      <pc:chgData name="Sthephanny Constanza Cruz Torres" userId="ca1cdfae-73be-45dc-bac0-8a749b5c187b" providerId="ADAL" clId="{BB77DE6D-7C26-409D-9181-FF285FB4A55E}" dt="2026-05-02T22:26:55.245" v="5"/>
      <pc:docMkLst>
        <pc:docMk/>
      </pc:docMkLst>
      <pc:sldChg chg="modSp">
        <pc:chgData name="Sthephanny Constanza Cruz Torres" userId="ca1cdfae-73be-45dc-bac0-8a749b5c187b" providerId="ADAL" clId="{BB77DE6D-7C26-409D-9181-FF285FB4A55E}" dt="2026-05-02T22:26:55.245" v="5"/>
        <pc:sldMkLst>
          <pc:docMk/>
          <pc:sldMk cId="3508192768" sldId="260"/>
        </pc:sldMkLst>
      </pc:sldChg>
    </pc:docChg>
  </pc:docChgLst>
  <pc:docChgLst>
    <pc:chgData name="Sthephanny Constanza Cruz Torres" userId="ca1cdfae-73be-45dc-bac0-8a749b5c187b" providerId="ADAL" clId="{9DAD34A0-177B-4FC2-96C6-4974C43F521B}"/>
    <pc:docChg chg="undo custSel addSld modSld">
      <pc:chgData name="Sthephanny Constanza Cruz Torres" userId="ca1cdfae-73be-45dc-bac0-8a749b5c187b" providerId="ADAL" clId="{9DAD34A0-177B-4FC2-96C6-4974C43F521B}" dt="2026-05-14T19:36:19.404" v="251"/>
      <pc:docMkLst>
        <pc:docMk/>
      </pc:docMkLst>
      <pc:sldChg chg="addSp delSp modSp mod">
        <pc:chgData name="Sthephanny Constanza Cruz Torres" userId="ca1cdfae-73be-45dc-bac0-8a749b5c187b" providerId="ADAL" clId="{9DAD34A0-177B-4FC2-96C6-4974C43F521B}" dt="2026-05-13T02:38:36.425" v="58" actId="113"/>
        <pc:sldMkLst>
          <pc:docMk/>
          <pc:sldMk cId="1514249308" sldId="259"/>
        </pc:sldMkLst>
        <pc:spChg chg="add del mod">
          <ac:chgData name="Sthephanny Constanza Cruz Torres" userId="ca1cdfae-73be-45dc-bac0-8a749b5c187b" providerId="ADAL" clId="{9DAD34A0-177B-4FC2-96C6-4974C43F521B}" dt="2026-05-13T02:37:36.087" v="53" actId="207"/>
          <ac:spMkLst>
            <pc:docMk/>
            <pc:sldMk cId="1514249308" sldId="259"/>
            <ac:spMk id="6" creationId="{3DF26853-7D93-D61C-57ED-5625750C6DF2}"/>
          </ac:spMkLst>
        </pc:spChg>
        <pc:graphicFrameChg chg="add mod modGraphic">
          <ac:chgData name="Sthephanny Constanza Cruz Torres" userId="ca1cdfae-73be-45dc-bac0-8a749b5c187b" providerId="ADAL" clId="{9DAD34A0-177B-4FC2-96C6-4974C43F521B}" dt="2026-05-13T02:38:36.425" v="58" actId="113"/>
          <ac:graphicFrameMkLst>
            <pc:docMk/>
            <pc:sldMk cId="1514249308" sldId="259"/>
            <ac:graphicFrameMk id="3" creationId="{E5FFD955-B5A0-E162-C08D-3C0927AC0BB2}"/>
          </ac:graphicFrameMkLst>
        </pc:graphicFrameChg>
        <pc:graphicFrameChg chg="del">
          <ac:chgData name="Sthephanny Constanza Cruz Torres" userId="ca1cdfae-73be-45dc-bac0-8a749b5c187b" providerId="ADAL" clId="{9DAD34A0-177B-4FC2-96C6-4974C43F521B}" dt="2026-05-13T02:35:46.468" v="44" actId="478"/>
          <ac:graphicFrameMkLst>
            <pc:docMk/>
            <pc:sldMk cId="1514249308" sldId="259"/>
            <ac:graphicFrameMk id="5" creationId="{780989CF-2A45-9810-AD60-100B19192380}"/>
          </ac:graphicFrameMkLst>
        </pc:graphicFrameChg>
      </pc:sldChg>
      <pc:sldChg chg="addSp delSp modSp mod">
        <pc:chgData name="Sthephanny Constanza Cruz Torres" userId="ca1cdfae-73be-45dc-bac0-8a749b5c187b" providerId="ADAL" clId="{9DAD34A0-177B-4FC2-96C6-4974C43F521B}" dt="2026-05-13T02:41:40.656" v="78"/>
        <pc:sldMkLst>
          <pc:docMk/>
          <pc:sldMk cId="3508192768" sldId="260"/>
        </pc:sldMkLst>
        <pc:spChg chg="mod">
          <ac:chgData name="Sthephanny Constanza Cruz Torres" userId="ca1cdfae-73be-45dc-bac0-8a749b5c187b" providerId="ADAL" clId="{9DAD34A0-177B-4FC2-96C6-4974C43F521B}" dt="2026-05-13T02:41:40.656" v="78"/>
          <ac:spMkLst>
            <pc:docMk/>
            <pc:sldMk cId="3508192768" sldId="260"/>
            <ac:spMk id="6" creationId="{425D8555-FEEB-A295-691E-0F85BEE6AE3C}"/>
          </ac:spMkLst>
        </pc:spChg>
        <pc:graphicFrameChg chg="add mod modGraphic">
          <ac:chgData name="Sthephanny Constanza Cruz Torres" userId="ca1cdfae-73be-45dc-bac0-8a749b5c187b" providerId="ADAL" clId="{9DAD34A0-177B-4FC2-96C6-4974C43F521B}" dt="2026-05-13T02:40:04.053" v="64" actId="121"/>
          <ac:graphicFrameMkLst>
            <pc:docMk/>
            <pc:sldMk cId="3508192768" sldId="260"/>
            <ac:graphicFrameMk id="3" creationId="{7EB5A4A7-4E43-F67F-6D6A-3FC8E1E683E7}"/>
          </ac:graphicFrameMkLst>
        </pc:graphicFrameChg>
        <pc:graphicFrameChg chg="del modGraphic">
          <ac:chgData name="Sthephanny Constanza Cruz Torres" userId="ca1cdfae-73be-45dc-bac0-8a749b5c187b" providerId="ADAL" clId="{9DAD34A0-177B-4FC2-96C6-4974C43F521B}" dt="2026-05-13T02:39:41.567" v="60" actId="478"/>
          <ac:graphicFrameMkLst>
            <pc:docMk/>
            <pc:sldMk cId="3508192768" sldId="260"/>
            <ac:graphicFrameMk id="10" creationId="{55D0FBC2-1698-5C4C-C5F1-1DC30A0AE8F2}"/>
          </ac:graphicFrameMkLst>
        </pc:graphicFrameChg>
      </pc:sldChg>
      <pc:sldChg chg="modSp mod">
        <pc:chgData name="Sthephanny Constanza Cruz Torres" userId="ca1cdfae-73be-45dc-bac0-8a749b5c187b" providerId="ADAL" clId="{9DAD34A0-177B-4FC2-96C6-4974C43F521B}" dt="2026-05-13T02:42:02.203" v="79" actId="20577"/>
        <pc:sldMkLst>
          <pc:docMk/>
          <pc:sldMk cId="2224199290" sldId="263"/>
        </pc:sldMkLst>
        <pc:spChg chg="mod">
          <ac:chgData name="Sthephanny Constanza Cruz Torres" userId="ca1cdfae-73be-45dc-bac0-8a749b5c187b" providerId="ADAL" clId="{9DAD34A0-177B-4FC2-96C6-4974C43F521B}" dt="2026-05-13T02:42:02.203" v="79" actId="20577"/>
          <ac:spMkLst>
            <pc:docMk/>
            <pc:sldMk cId="2224199290" sldId="263"/>
            <ac:spMk id="6" creationId="{884396DD-8750-A08A-6CC2-AD5590E39D55}"/>
          </ac:spMkLst>
        </pc:spChg>
      </pc:sldChg>
      <pc:sldChg chg="modSp mod">
        <pc:chgData name="Sthephanny Constanza Cruz Torres" userId="ca1cdfae-73be-45dc-bac0-8a749b5c187b" providerId="ADAL" clId="{9DAD34A0-177B-4FC2-96C6-4974C43F521B}" dt="2026-05-13T02:42:56.891" v="91" actId="14100"/>
        <pc:sldMkLst>
          <pc:docMk/>
          <pc:sldMk cId="2892225664" sldId="264"/>
        </pc:sldMkLst>
        <pc:spChg chg="mod">
          <ac:chgData name="Sthephanny Constanza Cruz Torres" userId="ca1cdfae-73be-45dc-bac0-8a749b5c187b" providerId="ADAL" clId="{9DAD34A0-177B-4FC2-96C6-4974C43F521B}" dt="2026-05-13T02:42:32.379" v="89" actId="27636"/>
          <ac:spMkLst>
            <pc:docMk/>
            <pc:sldMk cId="2892225664" sldId="264"/>
            <ac:spMk id="3" creationId="{CAB76468-2CF9-EC86-6430-7628C5D6EAEF}"/>
          </ac:spMkLst>
        </pc:spChg>
        <pc:spChg chg="mod">
          <ac:chgData name="Sthephanny Constanza Cruz Torres" userId="ca1cdfae-73be-45dc-bac0-8a749b5c187b" providerId="ADAL" clId="{9DAD34A0-177B-4FC2-96C6-4974C43F521B}" dt="2026-05-13T02:42:56.891" v="91" actId="14100"/>
          <ac:spMkLst>
            <pc:docMk/>
            <pc:sldMk cId="2892225664" sldId="264"/>
            <ac:spMk id="6" creationId="{A4537E42-640F-9ABD-929A-BAA827EE3D69}"/>
          </ac:spMkLst>
        </pc:spChg>
      </pc:sldChg>
      <pc:sldChg chg="modSp mod">
        <pc:chgData name="Sthephanny Constanza Cruz Torres" userId="ca1cdfae-73be-45dc-bac0-8a749b5c187b" providerId="ADAL" clId="{9DAD34A0-177B-4FC2-96C6-4974C43F521B}" dt="2026-05-13T02:50:00.850" v="250" actId="20577"/>
        <pc:sldMkLst>
          <pc:docMk/>
          <pc:sldMk cId="2821541751" sldId="265"/>
        </pc:sldMkLst>
        <pc:spChg chg="mod">
          <ac:chgData name="Sthephanny Constanza Cruz Torres" userId="ca1cdfae-73be-45dc-bac0-8a749b5c187b" providerId="ADAL" clId="{9DAD34A0-177B-4FC2-96C6-4974C43F521B}" dt="2026-05-13T02:50:00.850" v="250" actId="20577"/>
          <ac:spMkLst>
            <pc:docMk/>
            <pc:sldMk cId="2821541751" sldId="265"/>
            <ac:spMk id="5" creationId="{D64CF3CD-B654-7793-1D34-F6D8058563E9}"/>
          </ac:spMkLst>
        </pc:spChg>
      </pc:sldChg>
      <pc:sldChg chg="add">
        <pc:chgData name="Sthephanny Constanza Cruz Torres" userId="ca1cdfae-73be-45dc-bac0-8a749b5c187b" providerId="ADAL" clId="{9DAD34A0-177B-4FC2-96C6-4974C43F521B}" dt="2026-05-14T19:36:19.404" v="251"/>
        <pc:sldMkLst>
          <pc:docMk/>
          <pc:sldMk cId="1982283269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E86345-6E9F-4007-B7C5-35A9B4DE19FB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F3FDD4-7C0C-47AC-880D-1088B150BF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8795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2038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3054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0834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6867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1187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11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9868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714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779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685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678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168F98-BA8E-427B-A26E-44F45B6A7928}" type="datetimeFigureOut">
              <a:rPr lang="es-CO" smtClean="0"/>
              <a:t>15/05/2026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676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A9F529C3-C941-49FD-8C67-82F134F64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0586029-32A0-47E5-9AEC-AE3ABA6B9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A710C632-A03E-AF3F-F551-46DAA8445A85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22459" y="1895255"/>
            <a:ext cx="3114715" cy="2557874"/>
          </a:xfrm>
          <a:prstGeom prst="rect">
            <a:avLst/>
          </a:prstGeom>
        </p:spPr>
      </p:pic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C730EAB-A532-4295-A302-FB4B90DB9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79958" y="1143000"/>
            <a:ext cx="0" cy="4572000"/>
          </a:xfrm>
          <a:prstGeom prst="line">
            <a:avLst/>
          </a:prstGeom>
          <a:ln>
            <a:solidFill>
              <a:srgbClr val="4E4E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8A00B088-69FB-F436-27E3-3B69264B7291}"/>
              </a:ext>
            </a:extLst>
          </p:cNvPr>
          <p:cNvSpPr txBox="1"/>
          <p:nvPr/>
        </p:nvSpPr>
        <p:spPr>
          <a:xfrm>
            <a:off x="6344776" y="3031201"/>
            <a:ext cx="4762495" cy="1421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defTabSz="914400">
              <a:lnSpc>
                <a:spcPct val="90000"/>
              </a:lnSpc>
              <a:spcBef>
                <a:spcPct val="0"/>
              </a:spcBef>
              <a:buNone/>
              <a:defRPr sz="2400"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s-MX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INFORME DE EJECUCIÓN PRESUPUESTAL</a:t>
            </a:r>
          </a:p>
          <a:p>
            <a:endParaRPr lang="es-MX" sz="2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s-MX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Febrero 2026</a:t>
            </a:r>
          </a:p>
        </p:txBody>
      </p:sp>
    </p:spTree>
    <p:extLst>
      <p:ext uri="{BB962C8B-B14F-4D97-AF65-F5344CB8AC3E}">
        <p14:creationId xmlns:p14="http://schemas.microsoft.com/office/powerpoint/2010/main" val="890449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0B9EE3F3-89B7-43C3-8651-C4C968309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0395C50-F45A-B1B6-948D-9A26572E9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79" y="1273254"/>
            <a:ext cx="7919721" cy="834027"/>
          </a:xfrm>
        </p:spPr>
        <p:txBody>
          <a:bodyPr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DATOS GENERALES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ASIGNACIÓN PRESUPUESTO AÑO 2026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3AE4636-AEEC-45D6-84D4-7AC2DA48E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D9CE0F4-2EB2-4F1F-8AAC-DB3571D9F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5541"/>
            <a:ext cx="43891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6E694E-4DE5-8EBD-C9EB-763A91AED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3164280"/>
            <a:ext cx="6751321" cy="20537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1400" dirty="0">
                <a:latin typeface="Montserrat" panose="00000500000000000000" pitchFamily="2" charset="0"/>
              </a:rPr>
              <a:t>Mediante Resolución </a:t>
            </a:r>
            <a:r>
              <a:rPr lang="es-ES" sz="1400" b="1" dirty="0" err="1">
                <a:latin typeface="Montserrat" panose="00000500000000000000" pitchFamily="2" charset="0"/>
              </a:rPr>
              <a:t>Nº</a:t>
            </a:r>
            <a:r>
              <a:rPr lang="es-ES" sz="1400" b="1" dirty="0">
                <a:latin typeface="Montserrat" panose="00000500000000000000" pitchFamily="2" charset="0"/>
              </a:rPr>
              <a:t>. 2026100000007CS</a:t>
            </a:r>
            <a:r>
              <a:rPr lang="es-ES" sz="1400" dirty="0">
                <a:latin typeface="Montserrat" panose="00000500000000000000" pitchFamily="2" charset="0"/>
              </a:rPr>
              <a:t>, datada en el Despacho del Superintendente, el 2 de enero de 2026; por la cual se realiza la desagregación del Presupuesto de Gastos de Funcionamiento y Gastos de Inversión de la Superintendencia de Vigilancia y Seguridad Privada -SUPERVIGILANCIA- para la vigencia fiscal 2026, asignado por el Gobierno Nacional a través del Decreto 1477 del 30 de diciembre de 2025 (…)</a:t>
            </a:r>
            <a:endParaRPr lang="es-CO" sz="1400" dirty="0">
              <a:latin typeface="Montserrat" panose="00000500000000000000" pitchFamily="2" charset="0"/>
            </a:endParaRPr>
          </a:p>
        </p:txBody>
      </p:sp>
      <p:pic>
        <p:nvPicPr>
          <p:cNvPr id="46" name="Imagen 45">
            <a:extLst>
              <a:ext uri="{FF2B5EF4-FFF2-40B4-BE49-F238E27FC236}">
                <a16:creationId xmlns:a16="http://schemas.microsoft.com/office/drawing/2014/main" id="{AEBCAD9A-7ADF-C3C3-BFF1-286CF0441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9237" y="1129877"/>
            <a:ext cx="2288751" cy="4598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507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82A23-DEA3-82C5-2002-12CECB78E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FCC3ED-A3B2-CADD-169A-63CF24C6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APROPIACIÓN VIGENTE - GENERAL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PRESUPUESTO AÑO 2026 (Corte a 28/02/2026)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34103C-E114-78A6-1AA0-89AE8DE5F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759" y="1685378"/>
            <a:ext cx="8814817" cy="557784"/>
          </a:xfrm>
        </p:spPr>
        <p:txBody>
          <a:bodyPr anchor="ctr"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ES" sz="16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CONCEPTO GENERAL: </a:t>
            </a:r>
            <a:r>
              <a:rPr lang="es-ES" sz="1600" dirty="0">
                <a:latin typeface="Montserrat" panose="00000500000000000000" pitchFamily="2" charset="0"/>
              </a:rPr>
              <a:t>La Apropiación Vigente representa el monto presupuestal legalmente autorizado y actualizado con el que cuenta una entidad para atender sus compromisos durante la vigencia. Es decir, es la base sobre la cual normalmente se analiza: Compromisos, Obligaciones, Pagos, Ejecución presupuestal y Porcentaje de ejecución.</a:t>
            </a:r>
            <a:endParaRPr lang="es-CO" sz="1600" dirty="0"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FB9030C8-EE0A-BFD5-DEBD-E631707331E9}"/>
              </a:ext>
            </a:extLst>
          </p:cNvPr>
          <p:cNvSpPr txBox="1">
            <a:spLocks/>
          </p:cNvSpPr>
          <p:nvPr/>
        </p:nvSpPr>
        <p:spPr>
          <a:xfrm>
            <a:off x="7607752" y="2628900"/>
            <a:ext cx="3907974" cy="350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200" dirty="0">
                <a:latin typeface="Montserrat" panose="00000500000000000000" pitchFamily="2" charset="0"/>
              </a:rPr>
              <a:t>El presupuesto inicial aprobado asciende a $37.667 millones, correspondiente al 100% del marco presupuestal base.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200" dirty="0">
                <a:latin typeface="Montserrat" panose="00000500000000000000" pitchFamily="2" charset="0"/>
              </a:rPr>
              <a:t>Sobre este valor, la apropiación vigente alcanza $30.901 millones, equivalente al 82%, mientras que el concepto previo (Apropiación bloqueada) representa $1.734 millones de los cuales $734 millones corresponden a Funcionamiento - Nómina y $1.000 millones a Funcionamiento – Otras transferencias, es decir, el 5%.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200" dirty="0">
                <a:latin typeface="Montserrat" panose="00000500000000000000" pitchFamily="2" charset="0"/>
              </a:rPr>
              <a:t>La composición evidencia una participación reducida de los recursos frente al presupuesto inicialmente aprobado. Las apropiaciones bloqueadas pueden ser objeto de levantamiento de previo concepto para trasladarlas o desagregarlas según la necesidad de la entidad.</a:t>
            </a:r>
            <a:endParaRPr lang="es-CO" sz="1200" dirty="0">
              <a:latin typeface="Montserrat" panose="00000500000000000000" pitchFamily="2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CCEB44C-ADDC-BF36-2581-0AC85DB1F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701" y="2557272"/>
            <a:ext cx="6686493" cy="3224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261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F9F86-16D9-34D8-2830-7FFBC0935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442283-2F1C-202C-390B-879415E18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APROPIACIÓN VIGENTE – Funcionamiento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PRESUPUESTO AÑO 2026 (Corte a 28/02/2026)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3DF26853-7D93-D61C-57ED-5625750C6DF2}"/>
              </a:ext>
            </a:extLst>
          </p:cNvPr>
          <p:cNvSpPr txBox="1">
            <a:spLocks/>
          </p:cNvSpPr>
          <p:nvPr/>
        </p:nvSpPr>
        <p:spPr>
          <a:xfrm>
            <a:off x="6941058" y="2260471"/>
            <a:ext cx="4470654" cy="3499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4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sz="1400" dirty="0">
                <a:latin typeface="Montserrat" panose="00000500000000000000" pitchFamily="2" charset="0"/>
              </a:rPr>
              <a:t>El componente de Funcionamiento registra una apropiación vigente de $32.635 millones, de los cuales $1.734 millones se encuentran en previo concepto y $30.901 millones están disponibles.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sz="1400" dirty="0">
                <a:latin typeface="Montserrat" panose="00000500000000000000" pitchFamily="2" charset="0"/>
              </a:rPr>
              <a:t>Sobre esta apropiación se han expedido certificados de disponibilidad presupuestal por </a:t>
            </a:r>
            <a:r>
              <a:rPr lang="es-ES" sz="1400" dirty="0">
                <a:latin typeface="Montserrat" panose="00000500000000000000" pitchFamily="2" charset="0"/>
              </a:rPr>
              <a:t>$27.112 </a:t>
            </a:r>
            <a:r>
              <a:rPr lang="es-MX" sz="1400" dirty="0">
                <a:latin typeface="Montserrat" panose="00000500000000000000" pitchFamily="2" charset="0"/>
              </a:rPr>
              <a:t>millones, equivalentes al 88 % de la apropiación disponible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sz="1400" dirty="0">
                <a:latin typeface="Montserrat" panose="00000500000000000000" pitchFamily="2" charset="0"/>
              </a:rPr>
              <a:t>En cuanto a la ejecución, los compromisos ascienden a </a:t>
            </a:r>
            <a:r>
              <a:rPr lang="es-ES" sz="1400" dirty="0">
                <a:latin typeface="Montserrat" panose="00000500000000000000" pitchFamily="2" charset="0"/>
              </a:rPr>
              <a:t>$15.483</a:t>
            </a:r>
            <a:r>
              <a:rPr lang="es-MX" sz="1400" dirty="0">
                <a:latin typeface="Montserrat" panose="00000500000000000000" pitchFamily="2" charset="0"/>
              </a:rPr>
              <a:t> millones (57 %), mientras que las obligaciones representan </a:t>
            </a:r>
            <a:r>
              <a:rPr lang="es-ES" sz="1400" dirty="0">
                <a:latin typeface="Montserrat" panose="00000500000000000000" pitchFamily="2" charset="0"/>
              </a:rPr>
              <a:t>$1.931 millones (12%) y los pagos efectivos alcanzan</a:t>
            </a:r>
            <a:r>
              <a:rPr lang="es-MX" sz="1400" dirty="0">
                <a:latin typeface="Montserrat" panose="00000500000000000000" pitchFamily="2" charset="0"/>
              </a:rPr>
              <a:t> $630 millones, correspondientes al 83 % del total obligado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sz="1400" dirty="0">
                <a:latin typeface="Montserrat" panose="00000500000000000000" pitchFamily="2" charset="0"/>
              </a:rPr>
              <a:t>Lo anterior evidencia que, si bien existe un avance importante en las fases de disponibilidad y compromiso, la ejecución financiera avanza conforme a la planeación presupuestal de la entidad.</a:t>
            </a:r>
            <a:endParaRPr lang="es-CO" sz="1400" dirty="0">
              <a:latin typeface="Montserrat" panose="00000500000000000000" pitchFamily="2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2BFCADB-436A-D8A0-F3C8-8357FE2E2F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4213" y="2112261"/>
            <a:ext cx="5025754" cy="3184709"/>
          </a:xfrm>
          <a:prstGeom prst="rect">
            <a:avLst/>
          </a:prstGeom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5FFD955-B5A0-E162-C08D-3C0927AC0B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96880"/>
              </p:ext>
            </p:extLst>
          </p:nvPr>
        </p:nvGraphicFramePr>
        <p:xfrm>
          <a:off x="2079724" y="5426041"/>
          <a:ext cx="3541429" cy="907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8756">
                  <a:extLst>
                    <a:ext uri="{9D8B030D-6E8A-4147-A177-3AD203B41FA5}">
                      <a16:colId xmlns:a16="http://schemas.microsoft.com/office/drawing/2014/main" val="3805589804"/>
                    </a:ext>
                  </a:extLst>
                </a:gridCol>
                <a:gridCol w="1472673">
                  <a:extLst>
                    <a:ext uri="{9D8B030D-6E8A-4147-A177-3AD203B41FA5}">
                      <a16:colId xmlns:a16="http://schemas.microsoft.com/office/drawing/2014/main" val="2055424155"/>
                    </a:ext>
                  </a:extLst>
                </a:gridCol>
              </a:tblGrid>
              <a:tr h="1512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APROPIACIÓN VIGENTE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32.635.000.000,00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07803193"/>
                  </a:ext>
                </a:extLst>
              </a:tr>
              <a:tr h="1512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APROPIACIÓN DISPONIBLE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30.901.000.000,00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62375729"/>
                  </a:ext>
                </a:extLst>
              </a:tr>
              <a:tr h="1512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CDP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27.112.119.879,49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52498703"/>
                  </a:ext>
                </a:extLst>
              </a:tr>
              <a:tr h="1512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COMPROMISOS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15.483.525.093,14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21759277"/>
                  </a:ext>
                </a:extLst>
              </a:tr>
              <a:tr h="1512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OBLIGACIONES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1.931.642.307,12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51807065"/>
                  </a:ext>
                </a:extLst>
              </a:tr>
              <a:tr h="1512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PAGOS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1.596.985.991,12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17964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4249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72E5B-990F-E69C-9FAA-39B2BFDDA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8F47D1-FA86-ADA2-6C54-51772E034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APROPIACIÓN VIGENTE – Detalle Funcionamiento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PRESUPUESTO AÑO 2026 (Corte a 28/02/2026)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425D8555-FEEB-A295-691E-0F85BEE6AE3C}"/>
              </a:ext>
            </a:extLst>
          </p:cNvPr>
          <p:cNvSpPr txBox="1">
            <a:spLocks/>
          </p:cNvSpPr>
          <p:nvPr/>
        </p:nvSpPr>
        <p:spPr>
          <a:xfrm>
            <a:off x="6900237" y="1982885"/>
            <a:ext cx="4470654" cy="3499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100" dirty="0">
                <a:latin typeface="Montserrat" panose="00000500000000000000" pitchFamily="2" charset="0"/>
              </a:rPr>
              <a:t>La entidad muestra una ejecución contractual eficiente, pero con una débil conversión a ejecución financiera, generando riesgo de acumulación de obligaciones y afectación en el flujo de caja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100" b="1" u="sng" dirty="0">
                <a:latin typeface="Montserrat" panose="00000500000000000000" pitchFamily="2" charset="0"/>
              </a:rPr>
              <a:t>Bienes y Servicios:  </a:t>
            </a:r>
            <a:r>
              <a:rPr lang="es-ES" sz="1100" dirty="0">
                <a:latin typeface="Montserrat" panose="00000500000000000000" pitchFamily="2" charset="0"/>
              </a:rPr>
              <a:t>81% comprometido y </a:t>
            </a:r>
            <a:r>
              <a:rPr lang="es-CO" sz="1100" dirty="0">
                <a:latin typeface="Montserrat" panose="00000500000000000000" pitchFamily="2" charset="0"/>
              </a:rPr>
              <a:t>2%</a:t>
            </a:r>
            <a:r>
              <a:rPr lang="es-ES" sz="1100" dirty="0">
                <a:latin typeface="Montserrat" panose="00000500000000000000" pitchFamily="2" charset="0"/>
              </a:rPr>
              <a:t> pagado.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100" b="1" u="sng" dirty="0">
                <a:latin typeface="Montserrat" panose="00000500000000000000" pitchFamily="2" charset="0"/>
              </a:rPr>
              <a:t>Gastos de Personal:  </a:t>
            </a:r>
            <a:r>
              <a:rPr lang="es-ES" sz="1100" dirty="0">
                <a:latin typeface="Montserrat" panose="00000500000000000000" pitchFamily="2" charset="0"/>
              </a:rPr>
              <a:t>10,8% comprometido y 9,63% pagado.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100" b="1" u="sng" dirty="0">
                <a:latin typeface="Montserrat" panose="00000500000000000000" pitchFamily="2" charset="0"/>
              </a:rPr>
              <a:t>Transferencias:  </a:t>
            </a:r>
            <a:r>
              <a:rPr lang="es-CO" sz="1100" dirty="0">
                <a:latin typeface="Montserrat" panose="00000500000000000000" pitchFamily="2" charset="0"/>
              </a:rPr>
              <a:t>0,469% </a:t>
            </a:r>
            <a:r>
              <a:rPr lang="es-ES" sz="1100" dirty="0">
                <a:latin typeface="Montserrat" panose="00000500000000000000" pitchFamily="2" charset="0"/>
              </a:rPr>
              <a:t>comprometido y </a:t>
            </a:r>
            <a:r>
              <a:rPr lang="es-CO" sz="1100" dirty="0">
                <a:latin typeface="Montserrat" panose="00000500000000000000" pitchFamily="2" charset="0"/>
              </a:rPr>
              <a:t>0,469% </a:t>
            </a:r>
            <a:r>
              <a:rPr lang="es-ES" sz="1100" dirty="0">
                <a:latin typeface="Montserrat" panose="00000500000000000000" pitchFamily="2" charset="0"/>
              </a:rPr>
              <a:t>pagado </a:t>
            </a:r>
            <a:endParaRPr lang="es-CO" sz="1100" dirty="0">
              <a:latin typeface="Montserrat" panose="00000500000000000000" pitchFamily="2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CO" sz="1100" b="1" u="sng" dirty="0">
                <a:latin typeface="Montserrat" panose="00000500000000000000" pitchFamily="2" charset="0"/>
              </a:rPr>
              <a:t>Tributos: </a:t>
            </a:r>
            <a:r>
              <a:rPr lang="es-CO" sz="1100" dirty="0">
                <a:latin typeface="Montserrat" panose="00000500000000000000" pitchFamily="2" charset="0"/>
              </a:rPr>
              <a:t>Sin ejecución</a:t>
            </a:r>
            <a:endParaRPr lang="es-ES" sz="1100" dirty="0">
              <a:latin typeface="Montserrat" panose="00000500000000000000" pitchFamily="2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3A3DCE2-41D4-A313-4F8A-0F674E9ED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253" y="1982885"/>
            <a:ext cx="5049211" cy="2565888"/>
          </a:xfrm>
          <a:prstGeom prst="rect">
            <a:avLst/>
          </a:prstGeom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EB5A4A7-4E43-F67F-6D6A-3FC8E1E683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734101"/>
              </p:ext>
            </p:extLst>
          </p:nvPr>
        </p:nvGraphicFramePr>
        <p:xfrm>
          <a:off x="821109" y="4846280"/>
          <a:ext cx="5765800" cy="1339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8600">
                  <a:extLst>
                    <a:ext uri="{9D8B030D-6E8A-4147-A177-3AD203B41FA5}">
                      <a16:colId xmlns:a16="http://schemas.microsoft.com/office/drawing/2014/main" val="3515218285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72292487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400688783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14600722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111660949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Gastos de Personal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Bienes y Servicios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Transferencias Corrientes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Gastos por tributos Multas, Sanciones e Intereses Mora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2554489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APROPIACIÓN VIGENTE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12.161.000.000,00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17.451.000.000,00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2.742.000.000,00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281.000.000,00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1197580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CDP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11.427.000.000,00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15.660.849.379,49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     24.270.500,00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                         -  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4374815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COMPROMISOS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1.314.203.355,00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14.156.451.786,14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     12.869.952,00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                            -  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1687296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OBLIGACIONES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1.314.203.355,00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604.569.000,12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  12.869.952,00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                            -  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7617387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PAGOS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1.172.009.455,00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412.106.584,12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>
                          <a:effectLst/>
                        </a:rPr>
                        <a:t>             12.869.952,00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b="1" u="none" strike="noStrike" dirty="0">
                          <a:effectLst/>
                        </a:rPr>
                        <a:t>                                    -   </a:t>
                      </a:r>
                      <a:endParaRPr lang="es-CO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60383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192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38DDC-AA75-0EBC-C510-BD7AAFC6B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11DE08-F1D7-2FB6-B35D-B8959CE06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APROPIACIÓN VIGENTE – Detalle Inversión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PRESUPUESTO AÑO 2026 (Corte a 28/02/2026)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884396DD-8750-A08A-6CC2-AD5590E39D55}"/>
              </a:ext>
            </a:extLst>
          </p:cNvPr>
          <p:cNvSpPr txBox="1">
            <a:spLocks/>
          </p:cNvSpPr>
          <p:nvPr/>
        </p:nvSpPr>
        <p:spPr>
          <a:xfrm>
            <a:off x="6900237" y="1982885"/>
            <a:ext cx="4470654" cy="3499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4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>
                <a:latin typeface="Montserrat" panose="00000500000000000000" pitchFamily="2" charset="0"/>
              </a:rPr>
              <a:t>99% comprometido vs 0.07% pagado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21233C5-BA5A-7D7E-EFA5-8B7C4924D1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109" y="2826327"/>
            <a:ext cx="5543757" cy="1893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199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0D5E9-35BE-51F7-AEC1-F94113816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316B4F-3C66-3851-7312-3C306C537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RESERVAS 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(Corte a 28/02/2026)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B76468-2CF9-EC86-6430-7628C5D6E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9705" y="1685378"/>
            <a:ext cx="10066123" cy="729310"/>
          </a:xfrm>
        </p:spPr>
        <p:txBody>
          <a:bodyPr anchor="ctr">
            <a:normAutofit fontScale="55000" lnSpcReduction="20000"/>
          </a:bodyPr>
          <a:lstStyle/>
          <a:p>
            <a:pPr marL="0" indent="0" algn="just">
              <a:buNone/>
            </a:pPr>
            <a:r>
              <a:rPr lang="es-ES" sz="16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CONCEPTO GENERAL: </a:t>
            </a:r>
            <a:r>
              <a:rPr lang="es-MX" sz="1600" dirty="0">
                <a:latin typeface="Montserrat" panose="00000500000000000000" pitchFamily="2" charset="0"/>
              </a:rPr>
              <a:t>La constitución de la reserva presupuestal obedece a los tiempos asociados al cierre contractual y a la finalización de los plazos de ejecución, lo cual limito la culminación de las actuaciones administrativas y presupuestales necesarias para efectuar el pago dentro de la vigencia fiscal 2025, pese a las obligaciones contractuales se encontraban debidamente ejecutadas.. En concordancia con lo dispuesto en el Art. 89 del Decreto 111 de 1996 – Estatuto orgánico del presupuesto, al cierre de la vigencia fiscal corresponde a cada órgano constituir las reservas presupuestales respectos de los compromisos legalmente adquiridos y no cancelados al 31 de diciembre, los cuales deberían destinarse exclusivamente al pago de las obligaciones que les dieron origen. </a:t>
            </a:r>
            <a:endParaRPr lang="es-CO" sz="1600" dirty="0"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A4537E42-640F-9ABD-929A-BAA827EE3D69}"/>
              </a:ext>
            </a:extLst>
          </p:cNvPr>
          <p:cNvSpPr txBox="1">
            <a:spLocks/>
          </p:cNvSpPr>
          <p:nvPr/>
        </p:nvSpPr>
        <p:spPr>
          <a:xfrm>
            <a:off x="540706" y="4122492"/>
            <a:ext cx="6382078" cy="20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4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>
                <a:latin typeface="Montserrat" panose="00000500000000000000" pitchFamily="2" charset="0"/>
              </a:rPr>
              <a:t>La entidad cuenta con reservas por valor total de $519.603.543,75 constituidas a 31 de diciembre de 2025,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>
                <a:latin typeface="Montserrat" panose="00000500000000000000" pitchFamily="2" charset="0"/>
              </a:rPr>
              <a:t>De lo anterior en el mes de enero de 2026 se comprometieron un valor total de $66.092.860,72 lo cual corresponde a un 13%.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622FE85-1AA1-EDEB-5E9E-4F6B8906BF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06" y="2465240"/>
            <a:ext cx="6382078" cy="1435174"/>
          </a:xfrm>
          <a:prstGeom prst="rect">
            <a:avLst/>
          </a:prstGeom>
        </p:spPr>
      </p:pic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1797EB36-97C1-813C-1CA0-6AC4EDCE0D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560121"/>
              </p:ext>
            </p:extLst>
          </p:nvPr>
        </p:nvGraphicFramePr>
        <p:xfrm>
          <a:off x="7162268" y="2414688"/>
          <a:ext cx="4093560" cy="3771900"/>
        </p:xfrm>
        <a:graphic>
          <a:graphicData uri="http://schemas.openxmlformats.org/drawingml/2006/table">
            <a:tbl>
              <a:tblPr/>
              <a:tblGrid>
                <a:gridCol w="1597809">
                  <a:extLst>
                    <a:ext uri="{9D8B030D-6E8A-4147-A177-3AD203B41FA5}">
                      <a16:colId xmlns:a16="http://schemas.microsoft.com/office/drawing/2014/main" val="1789717135"/>
                    </a:ext>
                  </a:extLst>
                </a:gridCol>
                <a:gridCol w="1294093">
                  <a:extLst>
                    <a:ext uri="{9D8B030D-6E8A-4147-A177-3AD203B41FA5}">
                      <a16:colId xmlns:a16="http://schemas.microsoft.com/office/drawing/2014/main" val="3000089509"/>
                    </a:ext>
                  </a:extLst>
                </a:gridCol>
                <a:gridCol w="1201658">
                  <a:extLst>
                    <a:ext uri="{9D8B030D-6E8A-4147-A177-3AD203B41FA5}">
                      <a16:colId xmlns:a16="http://schemas.microsoft.com/office/drawing/2014/main" val="3752656704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A-01-01-02-002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5.568.976,00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738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A-02-01-01-006-002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8.657.250,00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15912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A-02-02-01-002-008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3.868.805,00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151868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A-02-02-01-003-003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1.237.879,07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194975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A-02-02-02-006-003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4.000.000,00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61654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A-02-02-02-006-004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2.154.908,00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579388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A-02-02-02-006-007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4.000.000,00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720691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A-02-02-02-006-008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6.579.240,00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609897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A-02-02-02-007-001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999.999,51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260168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A-02-02-02-007-002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6.447.798,00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52369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91.230.010,00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899318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170.581.326,00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469542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69.109.455,95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337024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38.328.406,14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334037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82.641.555,08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32802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2.669.591,00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579807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A-02-02-02-009-003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21.469.167,00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69872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Funcionamiento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59.177,00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1854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2225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1970C-0A3A-A355-8014-F8E4AE25A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3DCEC7-D1DB-8A32-C5E9-26E743F3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CUENTAS POR PAGAR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(Corte a 28/02/2026)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715F13-A9BD-1AD4-B79B-6A3AC61F1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4484" y="1799678"/>
            <a:ext cx="8814817" cy="557784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CONCEPTO GENERAL: </a:t>
            </a:r>
            <a:r>
              <a:rPr lang="es-MX" sz="1200" dirty="0">
                <a:latin typeface="Montserrat" panose="00000500000000000000" pitchFamily="2" charset="0"/>
              </a:rPr>
              <a:t>Las cuentas por pagar corresponden a obligaciones legalmente contraídas y causadas, es decir, aquellas en las que: Ya existe un compromiso previo (contrato, orden, acto administrativo), y el bien o servicio fue efectivamente recibido a satisfacción.</a:t>
            </a:r>
            <a:endParaRPr lang="es-CO" sz="1200" dirty="0">
              <a:latin typeface="Montserrat" panose="00000500000000000000" pitchFamily="2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8B53BFCD-F745-088E-3126-79DDD4DA0D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025867"/>
              </p:ext>
            </p:extLst>
          </p:nvPr>
        </p:nvGraphicFramePr>
        <p:xfrm>
          <a:off x="7287389" y="3056510"/>
          <a:ext cx="3937000" cy="2514600"/>
        </p:xfrm>
        <a:graphic>
          <a:graphicData uri="http://schemas.openxmlformats.org/drawingml/2006/table">
            <a:tbl>
              <a:tblPr/>
              <a:tblGrid>
                <a:gridCol w="1536700">
                  <a:extLst>
                    <a:ext uri="{9D8B030D-6E8A-4147-A177-3AD203B41FA5}">
                      <a16:colId xmlns:a16="http://schemas.microsoft.com/office/drawing/2014/main" val="4151509668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2894834821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1286322211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A-01-01-01-001-009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194.521,00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703476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A-01-01-01-001-010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5.639.774,00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842235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A-01-01-03-001-002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9.175.887,00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626803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A-01-01-03-001-003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704.998,00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624649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A-02-01-01-006-002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33.311.459,00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33.311.459,00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806646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A-02-02-02-006-004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3.265.458,00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521924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38.400.000,00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23.400.000,00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102439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67.447.203,00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9.717.147,00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31270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30.302.850,00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47677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35.111.972,98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1.655.127,73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2085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A-02-02-02-008-009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8.054.683,98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919115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A-02-02-02-009-006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148.568.369,00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            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491103"/>
                  </a:ext>
                </a:extLst>
              </a:tr>
            </a:tbl>
          </a:graphicData>
        </a:graphic>
      </p:graphicFrame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D64CF3CD-B654-7793-1D34-F6D8058563E9}"/>
              </a:ext>
            </a:extLst>
          </p:cNvPr>
          <p:cNvSpPr txBox="1">
            <a:spLocks/>
          </p:cNvSpPr>
          <p:nvPr/>
        </p:nvSpPr>
        <p:spPr>
          <a:xfrm>
            <a:off x="1508759" y="4122492"/>
            <a:ext cx="4470654" cy="20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4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>
                <a:latin typeface="Montserrat" panose="00000500000000000000" pitchFamily="2" charset="0"/>
              </a:rPr>
              <a:t>La entidad constituyo cuentas por pagar a 31 de diciembre de 2025 por valor total de $380.177.176,96.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>
                <a:latin typeface="Montserrat" panose="00000500000000000000" pitchFamily="2" charset="0"/>
              </a:rPr>
              <a:t>En el mes de Febrero de 2026, No se realizaron pagos por ende el acumulado pagado sigue siendo $312.093.442,23 que corresponde al 82% del total constituido el cual </a:t>
            </a:r>
            <a:r>
              <a:rPr lang="es-ES" sz="1400">
                <a:latin typeface="Montserrat" panose="00000500000000000000" pitchFamily="2" charset="0"/>
              </a:rPr>
              <a:t>se gestiono en el mes de Enero de 2026</a:t>
            </a:r>
            <a:endParaRPr lang="es-ES" sz="1400" dirty="0">
              <a:latin typeface="Montserrat" panose="00000500000000000000" pitchFamily="2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97108D0-2435-4C94-6050-5232A89156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196" y="2602225"/>
            <a:ext cx="5833548" cy="1338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541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BCBE6-EC4D-36E7-8A5A-93F5E474A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6219E-FBCE-F8A1-B352-76B9DD966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COMENTARIOS FINALES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PROCESO DE GESTION FINANCIERA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220A87-F6E4-865A-2E69-345C9834D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3247" y="1685378"/>
            <a:ext cx="8814817" cy="3860800"/>
          </a:xfrm>
        </p:spPr>
        <p:txBody>
          <a:bodyPr anchor="ctr">
            <a:noAutofit/>
          </a:bodyPr>
          <a:lstStyle/>
          <a:p>
            <a:endParaRPr lang="es-E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buNone/>
            </a:pPr>
            <a:r>
              <a:rPr lang="es-ES" sz="1200" dirty="0">
                <a:latin typeface="Verdana" panose="020B0604030504040204" pitchFamily="34" charset="0"/>
                <a:ea typeface="Verdana" panose="020B0604030504040204" pitchFamily="34" charset="0"/>
              </a:rPr>
              <a:t>Para el mes de febrero se evidencia una ejecución de cuentas por pagar correspondientes a la vigencia 2025 por valor de $313.748.569,96, equivalente a un porcentaje de 82,5%. Esta ejecución corresponde a obligaciones derivadas de servicios prestados durante la vigencia anterior, cuyo pago se realizó en la presente vigencia, conforme a la programación financiera y a los compromisos adquiridos por la entidad.</a:t>
            </a:r>
          </a:p>
          <a:p>
            <a:pPr marL="0" indent="0" algn="just">
              <a:buNone/>
            </a:pPr>
            <a:r>
              <a:rPr lang="es-ES" sz="1200" dirty="0">
                <a:latin typeface="Verdana" panose="020B0604030504040204" pitchFamily="34" charset="0"/>
                <a:ea typeface="Verdana" panose="020B0604030504040204" pitchFamily="34" charset="0"/>
              </a:rPr>
              <a:t>En relación con las reservas presupuestales, se ejecutaron recursos por valor de $ 66.092860,79, equivalentes a un porcentaje de 13%. Teniendo en cuenta que la finalidad de las reservas presupuestales es garantizar la disponibilidad de recursos para atender compromisos legalmente adquiridos, desde el grupo de recursos financieros se solicitó a las dependencias responsables realizar la revisión y presentar un balance financiero actualizado del estado de cada uno de los contratos sobre los cuales se constituyeron dichas reservas.</a:t>
            </a:r>
          </a:p>
          <a:p>
            <a:pPr marL="0" indent="0" algn="just">
              <a:buNone/>
            </a:pPr>
            <a:r>
              <a:rPr lang="es-ES" sz="12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2283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508</TotalTime>
  <Words>1196</Words>
  <Application>Microsoft Office PowerPoint</Application>
  <PresentationFormat>Panorámica</PresentationFormat>
  <Paragraphs>173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Century Gothic</vt:lpstr>
      <vt:lpstr>Montserrat</vt:lpstr>
      <vt:lpstr>Times New Roman</vt:lpstr>
      <vt:lpstr>Verdana</vt:lpstr>
      <vt:lpstr>Wingdings</vt:lpstr>
      <vt:lpstr>Office Theme</vt:lpstr>
      <vt:lpstr>Presentación de PowerPoint</vt:lpstr>
      <vt:lpstr>DATOS GENERALES ASIGNACIÓN PRESUPUESTO AÑO 2026</vt:lpstr>
      <vt:lpstr>APROPIACIÓN VIGENTE - GENERAL PRESUPUESTO AÑO 2026 (Corte a 28/02/2026)</vt:lpstr>
      <vt:lpstr>APROPIACIÓN VIGENTE – Funcionamiento PRESUPUESTO AÑO 2026 (Corte a 28/02/2026)</vt:lpstr>
      <vt:lpstr>APROPIACIÓN VIGENTE – Detalle Funcionamiento PRESUPUESTO AÑO 2026 (Corte a 28/02/2026)</vt:lpstr>
      <vt:lpstr>APROPIACIÓN VIGENTE – Detalle Inversión PRESUPUESTO AÑO 2026 (Corte a 28/02/2026)</vt:lpstr>
      <vt:lpstr>RESERVAS  (Corte a 28/02/2026)</vt:lpstr>
      <vt:lpstr>CUENTAS POR PAGAR (Corte a 28/02/2026)</vt:lpstr>
      <vt:lpstr>COMENTARIOS FINALES PROCESO DE GESTION FINANCIERA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Sthephanny Constanza Cruz Torres</dc:creator>
  <cp:lastModifiedBy>Catherine Melissa Moreno Higuera</cp:lastModifiedBy>
  <cp:revision>8</cp:revision>
  <dcterms:created xsi:type="dcterms:W3CDTF">2026-04-09T15:44:34Z</dcterms:created>
  <dcterms:modified xsi:type="dcterms:W3CDTF">2026-05-15T16:18:07Z</dcterms:modified>
</cp:coreProperties>
</file>