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BE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CE62E0-A82F-485A-8CEA-8378CF978832}" v="19" dt="2026-05-14T19:33:26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hephanny Constanza Cruz Torres" userId="ca1cdfae-73be-45dc-bac0-8a749b5c187b" providerId="ADAL" clId="{FCA63E17-80FE-41D4-9C66-2A04C47D130D}"/>
    <pc:docChg chg="undo custSel modSld">
      <pc:chgData name="Sthephanny Constanza Cruz Torres" userId="ca1cdfae-73be-45dc-bac0-8a749b5c187b" providerId="ADAL" clId="{FCA63E17-80FE-41D4-9C66-2A04C47D130D}" dt="2026-05-02T22:56:40.509" v="86" actId="20577"/>
      <pc:docMkLst>
        <pc:docMk/>
      </pc:docMkLst>
      <pc:sldChg chg="modSp mod">
        <pc:chgData name="Sthephanny Constanza Cruz Torres" userId="ca1cdfae-73be-45dc-bac0-8a749b5c187b" providerId="ADAL" clId="{FCA63E17-80FE-41D4-9C66-2A04C47D130D}" dt="2026-05-02T22:38:30.847" v="4" actId="20577"/>
        <pc:sldMkLst>
          <pc:docMk/>
          <pc:sldMk cId="890449672" sldId="256"/>
        </pc:sldMkLst>
        <pc:spChg chg="mod">
          <ac:chgData name="Sthephanny Constanza Cruz Torres" userId="ca1cdfae-73be-45dc-bac0-8a749b5c187b" providerId="ADAL" clId="{FCA63E17-80FE-41D4-9C66-2A04C47D130D}" dt="2026-05-02T22:38:30.847" v="4" actId="20577"/>
          <ac:spMkLst>
            <pc:docMk/>
            <pc:sldMk cId="890449672" sldId="256"/>
            <ac:spMk id="2" creationId="{8A00B088-69FB-F436-27E3-3B69264B7291}"/>
          </ac:spMkLst>
        </pc:spChg>
      </pc:sldChg>
      <pc:sldChg chg="modSp mod">
        <pc:chgData name="Sthephanny Constanza Cruz Torres" userId="ca1cdfae-73be-45dc-bac0-8a749b5c187b" providerId="ADAL" clId="{FCA63E17-80FE-41D4-9C66-2A04C47D130D}" dt="2026-05-02T22:38:37.963" v="7" actId="20577"/>
        <pc:sldMkLst>
          <pc:docMk/>
          <pc:sldMk cId="1607261635" sldId="258"/>
        </pc:sldMkLst>
        <pc:spChg chg="mod">
          <ac:chgData name="Sthephanny Constanza Cruz Torres" userId="ca1cdfae-73be-45dc-bac0-8a749b5c187b" providerId="ADAL" clId="{FCA63E17-80FE-41D4-9C66-2A04C47D130D}" dt="2026-05-02T22:38:37.963" v="7" actId="20577"/>
          <ac:spMkLst>
            <pc:docMk/>
            <pc:sldMk cId="1607261635" sldId="258"/>
            <ac:spMk id="2" creationId="{58FCC3ED-A3B2-CADD-169A-63CF24C65059}"/>
          </ac:spMkLst>
        </pc:spChg>
      </pc:sldChg>
      <pc:sldChg chg="addSp delSp modSp mod">
        <pc:chgData name="Sthephanny Constanza Cruz Torres" userId="ca1cdfae-73be-45dc-bac0-8a749b5c187b" providerId="ADAL" clId="{FCA63E17-80FE-41D4-9C66-2A04C47D130D}" dt="2026-05-02T22:42:29.930" v="46" actId="14100"/>
        <pc:sldMkLst>
          <pc:docMk/>
          <pc:sldMk cId="1514249308" sldId="259"/>
        </pc:sldMkLst>
        <pc:spChg chg="mod">
          <ac:chgData name="Sthephanny Constanza Cruz Torres" userId="ca1cdfae-73be-45dc-bac0-8a749b5c187b" providerId="ADAL" clId="{FCA63E17-80FE-41D4-9C66-2A04C47D130D}" dt="2026-05-02T22:38:44.364" v="10" actId="20577"/>
          <ac:spMkLst>
            <pc:docMk/>
            <pc:sldMk cId="1514249308" sldId="259"/>
            <ac:spMk id="2" creationId="{54442283-2F1C-202C-390B-879415E18C8D}"/>
          </ac:spMkLst>
        </pc:spChg>
        <pc:spChg chg="mod">
          <ac:chgData name="Sthephanny Constanza Cruz Torres" userId="ca1cdfae-73be-45dc-bac0-8a749b5c187b" providerId="ADAL" clId="{FCA63E17-80FE-41D4-9C66-2A04C47D130D}" dt="2026-05-02T22:41:35.802" v="42" actId="20577"/>
          <ac:spMkLst>
            <pc:docMk/>
            <pc:sldMk cId="1514249308" sldId="259"/>
            <ac:spMk id="6" creationId="{3DF26853-7D93-D61C-57ED-5625750C6DF2}"/>
          </ac:spMkLst>
        </pc:spChg>
        <pc:picChg chg="add mod">
          <ac:chgData name="Sthephanny Constanza Cruz Torres" userId="ca1cdfae-73be-45dc-bac0-8a749b5c187b" providerId="ADAL" clId="{FCA63E17-80FE-41D4-9C66-2A04C47D130D}" dt="2026-05-02T22:42:29.930" v="46" actId="14100"/>
          <ac:picMkLst>
            <pc:docMk/>
            <pc:sldMk cId="1514249308" sldId="259"/>
            <ac:picMk id="4" creationId="{76984D33-8612-6E7F-B5C4-C7E528D37056}"/>
          </ac:picMkLst>
        </pc:picChg>
      </pc:sldChg>
      <pc:sldChg chg="addSp delSp modSp mod">
        <pc:chgData name="Sthephanny Constanza Cruz Torres" userId="ca1cdfae-73be-45dc-bac0-8a749b5c187b" providerId="ADAL" clId="{FCA63E17-80FE-41D4-9C66-2A04C47D130D}" dt="2026-05-02T22:47:57.799" v="68" actId="20577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FCA63E17-80FE-41D4-9C66-2A04C47D130D}" dt="2026-05-02T22:42:44.682" v="49" actId="20577"/>
          <ac:spMkLst>
            <pc:docMk/>
            <pc:sldMk cId="3508192768" sldId="260"/>
            <ac:spMk id="2" creationId="{B18F47D1-FA86-ADA2-6C54-51772E034785}"/>
          </ac:spMkLst>
        </pc:spChg>
        <pc:spChg chg="mod">
          <ac:chgData name="Sthephanny Constanza Cruz Torres" userId="ca1cdfae-73be-45dc-bac0-8a749b5c187b" providerId="ADAL" clId="{FCA63E17-80FE-41D4-9C66-2A04C47D130D}" dt="2026-05-02T22:47:57.799" v="68" actId="20577"/>
          <ac:spMkLst>
            <pc:docMk/>
            <pc:sldMk cId="3508192768" sldId="260"/>
            <ac:spMk id="6" creationId="{425D8555-FEEB-A295-691E-0F85BEE6AE3C}"/>
          </ac:spMkLst>
        </pc:spChg>
        <pc:picChg chg="add mod">
          <ac:chgData name="Sthephanny Constanza Cruz Torres" userId="ca1cdfae-73be-45dc-bac0-8a749b5c187b" providerId="ADAL" clId="{FCA63E17-80FE-41D4-9C66-2A04C47D130D}" dt="2026-05-02T22:45:58.346" v="53" actId="1076"/>
          <ac:picMkLst>
            <pc:docMk/>
            <pc:sldMk cId="3508192768" sldId="260"/>
            <ac:picMk id="4" creationId="{19B122F4-C74C-E344-8993-04F209F93680}"/>
          </ac:picMkLst>
        </pc:picChg>
      </pc:sldChg>
      <pc:sldChg chg="addSp delSp modSp mod">
        <pc:chgData name="Sthephanny Constanza Cruz Torres" userId="ca1cdfae-73be-45dc-bac0-8a749b5c187b" providerId="ADAL" clId="{FCA63E17-80FE-41D4-9C66-2A04C47D130D}" dt="2026-05-02T22:55:45.903" v="80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FCA63E17-80FE-41D4-9C66-2A04C47D130D}" dt="2026-05-02T22:48:09.149" v="71" actId="20577"/>
          <ac:spMkLst>
            <pc:docMk/>
            <pc:sldMk cId="2224199290" sldId="263"/>
            <ac:spMk id="2" creationId="{CA11DE08-F1D7-2FB6-B35D-B8959CE064C8}"/>
          </ac:spMkLst>
        </pc:spChg>
        <pc:spChg chg="mod">
          <ac:chgData name="Sthephanny Constanza Cruz Torres" userId="ca1cdfae-73be-45dc-bac0-8a749b5c187b" providerId="ADAL" clId="{FCA63E17-80FE-41D4-9C66-2A04C47D130D}" dt="2026-05-02T22:55:45.903" v="80" actId="20577"/>
          <ac:spMkLst>
            <pc:docMk/>
            <pc:sldMk cId="2224199290" sldId="263"/>
            <ac:spMk id="6" creationId="{884396DD-8750-A08A-6CC2-AD5590E39D55}"/>
          </ac:spMkLst>
        </pc:spChg>
        <pc:picChg chg="add mod">
          <ac:chgData name="Sthephanny Constanza Cruz Torres" userId="ca1cdfae-73be-45dc-bac0-8a749b5c187b" providerId="ADAL" clId="{FCA63E17-80FE-41D4-9C66-2A04C47D130D}" dt="2026-05-02T22:55:35.175" v="75" actId="1076"/>
          <ac:picMkLst>
            <pc:docMk/>
            <pc:sldMk cId="2224199290" sldId="263"/>
            <ac:picMk id="5" creationId="{1CAB7E1E-E071-CE64-F1C3-9E91729B29CA}"/>
          </ac:picMkLst>
        </pc:picChg>
      </pc:sldChg>
      <pc:sldChg chg="modSp mod">
        <pc:chgData name="Sthephanny Constanza Cruz Torres" userId="ca1cdfae-73be-45dc-bac0-8a749b5c187b" providerId="ADAL" clId="{FCA63E17-80FE-41D4-9C66-2A04C47D130D}" dt="2026-05-02T22:56:34.996" v="83" actId="20577"/>
        <pc:sldMkLst>
          <pc:docMk/>
          <pc:sldMk cId="2892225664" sldId="264"/>
        </pc:sldMkLst>
        <pc:spChg chg="mod">
          <ac:chgData name="Sthephanny Constanza Cruz Torres" userId="ca1cdfae-73be-45dc-bac0-8a749b5c187b" providerId="ADAL" clId="{FCA63E17-80FE-41D4-9C66-2A04C47D130D}" dt="2026-05-02T22:56:34.996" v="83" actId="20577"/>
          <ac:spMkLst>
            <pc:docMk/>
            <pc:sldMk cId="2892225664" sldId="264"/>
            <ac:spMk id="2" creationId="{A7316B4F-3C66-3851-7312-3C306C537D22}"/>
          </ac:spMkLst>
        </pc:spChg>
      </pc:sldChg>
      <pc:sldChg chg="modSp mod">
        <pc:chgData name="Sthephanny Constanza Cruz Torres" userId="ca1cdfae-73be-45dc-bac0-8a749b5c187b" providerId="ADAL" clId="{FCA63E17-80FE-41D4-9C66-2A04C47D130D}" dt="2026-05-02T22:56:40.509" v="86" actId="20577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FCA63E17-80FE-41D4-9C66-2A04C47D130D}" dt="2026-05-02T22:56:40.509" v="86" actId="20577"/>
          <ac:spMkLst>
            <pc:docMk/>
            <pc:sldMk cId="2821541751" sldId="265"/>
            <ac:spMk id="2" creationId="{8D3DCEC7-D1DB-8A32-C5E9-26E743F3252A}"/>
          </ac:spMkLst>
        </pc:spChg>
      </pc:sldChg>
    </pc:docChg>
  </pc:docChgLst>
  <pc:docChgLst>
    <pc:chgData name="Sthephanny Constanza Cruz Torres" userId="ca1cdfae-73be-45dc-bac0-8a749b5c187b" providerId="ADAL" clId="{BB77DE6D-7C26-409D-9181-FF285FB4A55E}"/>
    <pc:docChg chg="modSld">
      <pc:chgData name="Sthephanny Constanza Cruz Torres" userId="ca1cdfae-73be-45dc-bac0-8a749b5c187b" providerId="ADAL" clId="{BB77DE6D-7C26-409D-9181-FF285FB4A55E}" dt="2026-05-02T22:26:55.245" v="5"/>
      <pc:docMkLst>
        <pc:docMk/>
      </pc:docMkLst>
      <pc:sldChg chg="modSp">
        <pc:chgData name="Sthephanny Constanza Cruz Torres" userId="ca1cdfae-73be-45dc-bac0-8a749b5c187b" providerId="ADAL" clId="{BB77DE6D-7C26-409D-9181-FF285FB4A55E}" dt="2026-05-02T22:26:55.245" v="5"/>
        <pc:sldMkLst>
          <pc:docMk/>
          <pc:sldMk cId="3508192768" sldId="260"/>
        </pc:sldMkLst>
      </pc:sldChg>
    </pc:docChg>
  </pc:docChgLst>
  <pc:docChgLst>
    <pc:chgData name="Sthephanny Constanza Cruz Torres" userId="ca1cdfae-73be-45dc-bac0-8a749b5c187b" providerId="ADAL" clId="{9DAD34A0-177B-4FC2-96C6-4974C43F521B}"/>
    <pc:docChg chg="undo custSel addSld delSld modSld">
      <pc:chgData name="Sthephanny Constanza Cruz Torres" userId="ca1cdfae-73be-45dc-bac0-8a749b5c187b" providerId="ADAL" clId="{9DAD34A0-177B-4FC2-96C6-4974C43F521B}" dt="2026-05-14T19:34:36.882" v="233" actId="1076"/>
      <pc:docMkLst>
        <pc:docMk/>
      </pc:docMkLst>
      <pc:sldChg chg="addSp delSp modSp mod">
        <pc:chgData name="Sthephanny Constanza Cruz Torres" userId="ca1cdfae-73be-45dc-bac0-8a749b5c187b" providerId="ADAL" clId="{9DAD34A0-177B-4FC2-96C6-4974C43F521B}" dt="2026-05-13T02:54:57.090" v="40" actId="113"/>
        <pc:sldMkLst>
          <pc:docMk/>
          <pc:sldMk cId="1514249308" sldId="259"/>
        </pc:sldMkLst>
        <pc:spChg chg="mod">
          <ac:chgData name="Sthephanny Constanza Cruz Torres" userId="ca1cdfae-73be-45dc-bac0-8a749b5c187b" providerId="ADAL" clId="{9DAD34A0-177B-4FC2-96C6-4974C43F521B}" dt="2026-05-13T02:54:23.055" v="32" actId="207"/>
          <ac:spMkLst>
            <pc:docMk/>
            <pc:sldMk cId="1514249308" sldId="259"/>
            <ac:spMk id="6" creationId="{3DF26853-7D93-D61C-57ED-5625750C6DF2}"/>
          </ac:spMkLst>
        </pc:spChg>
        <pc:graphicFrameChg chg="add mod modGraphic">
          <ac:chgData name="Sthephanny Constanza Cruz Torres" userId="ca1cdfae-73be-45dc-bac0-8a749b5c187b" providerId="ADAL" clId="{9DAD34A0-177B-4FC2-96C6-4974C43F521B}" dt="2026-05-13T02:54:57.090" v="40" actId="113"/>
          <ac:graphicFrameMkLst>
            <pc:docMk/>
            <pc:sldMk cId="1514249308" sldId="259"/>
            <ac:graphicFrameMk id="3" creationId="{791E7C32-0437-D77F-EEC9-E65CF1CD24E9}"/>
          </ac:graphicFrameMkLst>
        </pc:graphicFrameChg>
        <pc:graphicFrameChg chg="del">
          <ac:chgData name="Sthephanny Constanza Cruz Torres" userId="ca1cdfae-73be-45dc-bac0-8a749b5c187b" providerId="ADAL" clId="{9DAD34A0-177B-4FC2-96C6-4974C43F521B}" dt="2026-05-13T02:54:27.618" v="33" actId="478"/>
          <ac:graphicFrameMkLst>
            <pc:docMk/>
            <pc:sldMk cId="1514249308" sldId="259"/>
            <ac:graphicFrameMk id="5" creationId="{780989CF-2A45-9810-AD60-100B19192380}"/>
          </ac:graphicFrameMkLst>
        </pc:graphicFrameChg>
      </pc:sldChg>
      <pc:sldChg chg="addSp delSp modSp mod">
        <pc:chgData name="Sthephanny Constanza Cruz Torres" userId="ca1cdfae-73be-45dc-bac0-8a749b5c187b" providerId="ADAL" clId="{9DAD34A0-177B-4FC2-96C6-4974C43F521B}" dt="2026-05-14T19:28:25.185" v="117" actId="14100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9DAD34A0-177B-4FC2-96C6-4974C43F521B}" dt="2026-05-13T02:57:11.614" v="83" actId="20577"/>
          <ac:spMkLst>
            <pc:docMk/>
            <pc:sldMk cId="3508192768" sldId="260"/>
            <ac:spMk id="6" creationId="{425D8555-FEEB-A295-691E-0F85BEE6AE3C}"/>
          </ac:spMkLst>
        </pc:spChg>
        <pc:graphicFrameChg chg="add del mod modGraphic">
          <ac:chgData name="Sthephanny Constanza Cruz Torres" userId="ca1cdfae-73be-45dc-bac0-8a749b5c187b" providerId="ADAL" clId="{9DAD34A0-177B-4FC2-96C6-4974C43F521B}" dt="2026-05-14T19:28:01.167" v="110" actId="478"/>
          <ac:graphicFrameMkLst>
            <pc:docMk/>
            <pc:sldMk cId="3508192768" sldId="260"/>
            <ac:graphicFrameMk id="3" creationId="{BC43EB73-98EF-3979-3110-490C76945EF0}"/>
          </ac:graphicFrameMkLst>
        </pc:graphicFrameChg>
        <pc:graphicFrameChg chg="add mod modGraphic">
          <ac:chgData name="Sthephanny Constanza Cruz Torres" userId="ca1cdfae-73be-45dc-bac0-8a749b5c187b" providerId="ADAL" clId="{9DAD34A0-177B-4FC2-96C6-4974C43F521B}" dt="2026-05-14T19:28:25.185" v="117" actId="14100"/>
          <ac:graphicFrameMkLst>
            <pc:docMk/>
            <pc:sldMk cId="3508192768" sldId="260"/>
            <ac:graphicFrameMk id="5" creationId="{AD946279-92BA-31A6-B259-6B9D10C824A2}"/>
          </ac:graphicFrameMkLst>
        </pc:graphicFrameChg>
        <pc:graphicFrameChg chg="del">
          <ac:chgData name="Sthephanny Constanza Cruz Torres" userId="ca1cdfae-73be-45dc-bac0-8a749b5c187b" providerId="ADAL" clId="{9DAD34A0-177B-4FC2-96C6-4974C43F521B}" dt="2026-05-13T02:55:24.421" v="41" actId="478"/>
          <ac:graphicFrameMkLst>
            <pc:docMk/>
            <pc:sldMk cId="3508192768" sldId="260"/>
            <ac:graphicFrameMk id="10" creationId="{55D0FBC2-1698-5C4C-C5F1-1DC30A0AE8F2}"/>
          </ac:graphicFrameMkLst>
        </pc:graphicFrameChg>
      </pc:sldChg>
      <pc:sldChg chg="modSp mod">
        <pc:chgData name="Sthephanny Constanza Cruz Torres" userId="ca1cdfae-73be-45dc-bac0-8a749b5c187b" providerId="ADAL" clId="{9DAD34A0-177B-4FC2-96C6-4974C43F521B}" dt="2026-05-13T02:57:24.710" v="85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9DAD34A0-177B-4FC2-96C6-4974C43F521B}" dt="2026-05-13T02:57:24.710" v="85" actId="20577"/>
          <ac:spMkLst>
            <pc:docMk/>
            <pc:sldMk cId="2224199290" sldId="263"/>
            <ac:spMk id="6" creationId="{884396DD-8750-A08A-6CC2-AD5590E39D55}"/>
          </ac:spMkLst>
        </pc:spChg>
      </pc:sldChg>
      <pc:sldChg chg="addSp delSp modSp mod">
        <pc:chgData name="Sthephanny Constanza Cruz Torres" userId="ca1cdfae-73be-45dc-bac0-8a749b5c187b" providerId="ADAL" clId="{9DAD34A0-177B-4FC2-96C6-4974C43F521B}" dt="2026-05-13T02:58:15.183" v="99" actId="14100"/>
        <pc:sldMkLst>
          <pc:docMk/>
          <pc:sldMk cId="2892225664" sldId="264"/>
        </pc:sldMkLst>
        <pc:spChg chg="del">
          <ac:chgData name="Sthephanny Constanza Cruz Torres" userId="ca1cdfae-73be-45dc-bac0-8a749b5c187b" providerId="ADAL" clId="{9DAD34A0-177B-4FC2-96C6-4974C43F521B}" dt="2026-05-13T02:57:36.624" v="86" actId="478"/>
          <ac:spMkLst>
            <pc:docMk/>
            <pc:sldMk cId="2892225664" sldId="264"/>
            <ac:spMk id="3" creationId="{CAB76468-2CF9-EC86-6430-7628C5D6EAEF}"/>
          </ac:spMkLst>
        </pc:spChg>
        <pc:spChg chg="add del mod">
          <ac:chgData name="Sthephanny Constanza Cruz Torres" userId="ca1cdfae-73be-45dc-bac0-8a749b5c187b" providerId="ADAL" clId="{9DAD34A0-177B-4FC2-96C6-4974C43F521B}" dt="2026-05-13T02:57:39.697" v="88" actId="478"/>
          <ac:spMkLst>
            <pc:docMk/>
            <pc:sldMk cId="2892225664" sldId="264"/>
            <ac:spMk id="5" creationId="{67026493-C136-86BD-F6CF-78DFEEE039C2}"/>
          </ac:spMkLst>
        </pc:spChg>
        <pc:spChg chg="mod">
          <ac:chgData name="Sthephanny Constanza Cruz Torres" userId="ca1cdfae-73be-45dc-bac0-8a749b5c187b" providerId="ADAL" clId="{9DAD34A0-177B-4FC2-96C6-4974C43F521B}" dt="2026-05-13T02:58:05.009" v="95" actId="1076"/>
          <ac:spMkLst>
            <pc:docMk/>
            <pc:sldMk cId="2892225664" sldId="264"/>
            <ac:spMk id="6" creationId="{854583F5-A2CC-C1DC-43D5-2DC5F5E9449B}"/>
          </ac:spMkLst>
        </pc:spChg>
        <pc:spChg chg="add mod">
          <ac:chgData name="Sthephanny Constanza Cruz Torres" userId="ca1cdfae-73be-45dc-bac0-8a749b5c187b" providerId="ADAL" clId="{9DAD34A0-177B-4FC2-96C6-4974C43F521B}" dt="2026-05-13T02:57:36.977" v="87"/>
          <ac:spMkLst>
            <pc:docMk/>
            <pc:sldMk cId="2892225664" sldId="264"/>
            <ac:spMk id="9" creationId="{B54FBBBB-4BB0-2418-F456-206A16FC9C8E}"/>
          </ac:spMkLst>
        </pc:spChg>
        <pc:graphicFrameChg chg="mod modGraphic">
          <ac:chgData name="Sthephanny Constanza Cruz Torres" userId="ca1cdfae-73be-45dc-bac0-8a749b5c187b" providerId="ADAL" clId="{9DAD34A0-177B-4FC2-96C6-4974C43F521B}" dt="2026-05-13T02:58:15.183" v="99" actId="14100"/>
          <ac:graphicFrameMkLst>
            <pc:docMk/>
            <pc:sldMk cId="2892225664" sldId="264"/>
            <ac:graphicFrameMk id="8" creationId="{4CE88F1C-EE87-D515-BF63-903E19D16354}"/>
          </ac:graphicFrameMkLst>
        </pc:graphicFrameChg>
        <pc:picChg chg="mod">
          <ac:chgData name="Sthephanny Constanza Cruz Torres" userId="ca1cdfae-73be-45dc-bac0-8a749b5c187b" providerId="ADAL" clId="{9DAD34A0-177B-4FC2-96C6-4974C43F521B}" dt="2026-05-13T02:58:06.854" v="96" actId="1076"/>
          <ac:picMkLst>
            <pc:docMk/>
            <pc:sldMk cId="2892225664" sldId="264"/>
            <ac:picMk id="7" creationId="{83F13534-D161-C400-CFC5-3371B2570C0A}"/>
          </ac:picMkLst>
        </pc:picChg>
      </pc:sldChg>
      <pc:sldChg chg="modSp mod">
        <pc:chgData name="Sthephanny Constanza Cruz Torres" userId="ca1cdfae-73be-45dc-bac0-8a749b5c187b" providerId="ADAL" clId="{9DAD34A0-177B-4FC2-96C6-4974C43F521B}" dt="2026-05-14T19:28:36.972" v="119" actId="27636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9DAD34A0-177B-4FC2-96C6-4974C43F521B}" dt="2026-05-14T19:28:36.972" v="119" actId="27636"/>
          <ac:spMkLst>
            <pc:docMk/>
            <pc:sldMk cId="2821541751" sldId="265"/>
            <ac:spMk id="5" creationId="{6C68604D-FE56-03E5-9BAC-0D2CEF97BA14}"/>
          </ac:spMkLst>
        </pc:spChg>
      </pc:sldChg>
      <pc:sldChg chg="delSp modSp add mod">
        <pc:chgData name="Sthephanny Constanza Cruz Torres" userId="ca1cdfae-73be-45dc-bac0-8a749b5c187b" providerId="ADAL" clId="{9DAD34A0-177B-4FC2-96C6-4974C43F521B}" dt="2026-05-14T19:34:36.882" v="233" actId="1076"/>
        <pc:sldMkLst>
          <pc:docMk/>
          <pc:sldMk cId="1982283269" sldId="266"/>
        </pc:sldMkLst>
        <pc:spChg chg="mod">
          <ac:chgData name="Sthephanny Constanza Cruz Torres" userId="ca1cdfae-73be-45dc-bac0-8a749b5c187b" providerId="ADAL" clId="{9DAD34A0-177B-4FC2-96C6-4974C43F521B}" dt="2026-05-14T19:29:29.358" v="209" actId="20577"/>
          <ac:spMkLst>
            <pc:docMk/>
            <pc:sldMk cId="1982283269" sldId="266"/>
            <ac:spMk id="2" creationId="{4A66219E-FBCE-F8A1-B352-76B9DD9661F9}"/>
          </ac:spMkLst>
        </pc:spChg>
        <pc:spChg chg="mod">
          <ac:chgData name="Sthephanny Constanza Cruz Torres" userId="ca1cdfae-73be-45dc-bac0-8a749b5c187b" providerId="ADAL" clId="{9DAD34A0-177B-4FC2-96C6-4974C43F521B}" dt="2026-05-14T19:34:36.882" v="233" actId="1076"/>
          <ac:spMkLst>
            <pc:docMk/>
            <pc:sldMk cId="1982283269" sldId="266"/>
            <ac:spMk id="3" creationId="{D3220A87-F6E4-865A-2E69-345C9834D0EE}"/>
          </ac:spMkLst>
        </pc:spChg>
        <pc:spChg chg="del">
          <ac:chgData name="Sthephanny Constanza Cruz Torres" userId="ca1cdfae-73be-45dc-bac0-8a749b5c187b" providerId="ADAL" clId="{9DAD34A0-177B-4FC2-96C6-4974C43F521B}" dt="2026-05-14T19:29:35.969" v="211" actId="478"/>
          <ac:spMkLst>
            <pc:docMk/>
            <pc:sldMk cId="1982283269" sldId="266"/>
            <ac:spMk id="5" creationId="{D4D10513-38A9-7B51-9A2A-6EE543689F9C}"/>
          </ac:spMkLst>
        </pc:spChg>
        <pc:graphicFrameChg chg="del modGraphic">
          <ac:chgData name="Sthephanny Constanza Cruz Torres" userId="ca1cdfae-73be-45dc-bac0-8a749b5c187b" providerId="ADAL" clId="{9DAD34A0-177B-4FC2-96C6-4974C43F521B}" dt="2026-05-14T19:29:40.066" v="213" actId="478"/>
          <ac:graphicFrameMkLst>
            <pc:docMk/>
            <pc:sldMk cId="1982283269" sldId="266"/>
            <ac:graphicFrameMk id="4" creationId="{EC46E2E2-80B1-88ED-D0DE-1BD2AC0EFF44}"/>
          </ac:graphicFrameMkLst>
        </pc:graphicFrameChg>
        <pc:picChg chg="del">
          <ac:chgData name="Sthephanny Constanza Cruz Torres" userId="ca1cdfae-73be-45dc-bac0-8a749b5c187b" providerId="ADAL" clId="{9DAD34A0-177B-4FC2-96C6-4974C43F521B}" dt="2026-05-14T19:29:33.073" v="210" actId="478"/>
          <ac:picMkLst>
            <pc:docMk/>
            <pc:sldMk cId="1982283269" sldId="266"/>
            <ac:picMk id="7" creationId="{EA9B89CF-D530-3094-57C5-BEBA52D07D02}"/>
          </ac:picMkLst>
        </pc:picChg>
      </pc:sldChg>
      <pc:sldChg chg="new del">
        <pc:chgData name="Sthephanny Constanza Cruz Torres" userId="ca1cdfae-73be-45dc-bac0-8a749b5c187b" providerId="ADAL" clId="{9DAD34A0-177B-4FC2-96C6-4974C43F521B}" dt="2026-05-14T19:28:44.641" v="121" actId="47"/>
        <pc:sldMkLst>
          <pc:docMk/>
          <pc:sldMk cId="2672445321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86345-6E9F-4007-B7C5-35A9B4DE19FB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3FDD4-7C0C-47AC-880D-1088B150B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87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203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05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83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86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18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986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714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779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85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678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710C632-A03E-AF3F-F551-46DAA8445A8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2459" y="1895255"/>
            <a:ext cx="3114715" cy="2557874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0B088-69FB-F436-27E3-3B69264B7291}"/>
              </a:ext>
            </a:extLst>
          </p:cNvPr>
          <p:cNvSpPr txBox="1"/>
          <p:nvPr/>
        </p:nvSpPr>
        <p:spPr>
          <a:xfrm>
            <a:off x="6344776" y="3031201"/>
            <a:ext cx="4762495" cy="1421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INFORME DE EJECUCIÓN PRESUPUESTAL</a:t>
            </a:r>
          </a:p>
          <a:p>
            <a:endParaRPr lang="es-MX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Marzo 2026</a:t>
            </a:r>
          </a:p>
        </p:txBody>
      </p:sp>
    </p:spTree>
    <p:extLst>
      <p:ext uri="{BB962C8B-B14F-4D97-AF65-F5344CB8AC3E}">
        <p14:creationId xmlns:p14="http://schemas.microsoft.com/office/powerpoint/2010/main" val="89044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395C50-F45A-B1B6-948D-9A26572E9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79" y="1273254"/>
            <a:ext cx="7919721" cy="834027"/>
          </a:xfrm>
        </p:spPr>
        <p:txBody>
          <a:bodyPr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DATOS GENERALES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ASIGNACIÓN PRESUPUESTO AÑO 2026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6E694E-4DE5-8EBD-C9EB-763A91AE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3164280"/>
            <a:ext cx="6751321" cy="2053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dirty="0">
                <a:latin typeface="Montserrat" panose="00000500000000000000" pitchFamily="2" charset="0"/>
              </a:rPr>
              <a:t>Mediante Resolución </a:t>
            </a:r>
            <a:r>
              <a:rPr lang="es-ES" sz="1400" b="1" dirty="0" err="1">
                <a:latin typeface="Montserrat" panose="00000500000000000000" pitchFamily="2" charset="0"/>
              </a:rPr>
              <a:t>Nº</a:t>
            </a:r>
            <a:r>
              <a:rPr lang="es-ES" sz="1400" b="1" dirty="0">
                <a:latin typeface="Montserrat" panose="00000500000000000000" pitchFamily="2" charset="0"/>
              </a:rPr>
              <a:t>. 2026100000007CS</a:t>
            </a:r>
            <a:r>
              <a:rPr lang="es-ES" sz="1400" dirty="0">
                <a:latin typeface="Montserrat" panose="00000500000000000000" pitchFamily="2" charset="0"/>
              </a:rPr>
              <a:t>, datada en el Despacho del Superintendente, el 2 de enero de 2026; por la cual se realiza la desagregación del Presupuesto de Gastos de Funcionamiento y Gastos de Inversión de la Superintendencia de Vigilancia y Seguridad Privada -SUPERVIGILANCIA- para la vigencia fiscal 2026, asignado por el Gobierno Nacional a través del Decreto 1477 del 30 de diciembre de 2025 (…)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AEBCAD9A-7ADF-C3C3-BFF1-286CF0441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237" y="1129877"/>
            <a:ext cx="2288751" cy="459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2A23-DEA3-82C5-2002-12CECB78E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CC3ED-A3B2-CADD-169A-63CF24C6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- GENERAL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4103C-E114-78A6-1AA0-89AE8DE5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759" y="1685378"/>
            <a:ext cx="8814817" cy="557784"/>
          </a:xfrm>
        </p:spPr>
        <p:txBody>
          <a:bodyPr anchor="ctr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ES" sz="1600" dirty="0">
                <a:latin typeface="Montserrat" panose="00000500000000000000" pitchFamily="2" charset="0"/>
              </a:rPr>
              <a:t>La Apropiación Vigente representa el monto presupuestal legalmente autorizado y actualizado con el que cuenta una entidad para atender sus compromisos durante la vigencia. Es decir, es la base sobre la cual normalmente se analiza: Compromisos, Obligaciones, Pagos, Ejecución presupuestal y Porcentaje de ejecución.</a:t>
            </a:r>
            <a:endParaRPr lang="es-CO" sz="1600" dirty="0"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B9030C8-EE0A-BFD5-DEBD-E631707331E9}"/>
              </a:ext>
            </a:extLst>
          </p:cNvPr>
          <p:cNvSpPr txBox="1">
            <a:spLocks/>
          </p:cNvSpPr>
          <p:nvPr/>
        </p:nvSpPr>
        <p:spPr>
          <a:xfrm>
            <a:off x="7607752" y="2628900"/>
            <a:ext cx="3907974" cy="35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El presupuesto inicial aprobado asciende a $37.667 millones, correspondiente al 100% del marco presupuestal base.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Sobre este valor, la apropiación vigente alcanza $30.901 millones, equivalente al 82%, mientras que el concepto previo (Apropiación bloqueada) representa $1.734 millones de los cuales $734 millones corresponden a Funcionamiento - Nómina y $1.000 millones a Funcionamiento – Otras transferencias, es decir, el 5%.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La composición evidencia una participación reducida de los recursos frente al presupuesto inicialmente aprobado. Las apropiaciones bloqueadas pueden ser objeto de levantamiento de previo concepto para trasladarlas o desagregarlas según la necesidad de la entidad.</a:t>
            </a:r>
            <a:endParaRPr lang="es-CO" sz="1200" dirty="0">
              <a:latin typeface="Montserrat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CCEB44C-ADDC-BF36-2581-0AC85DB1F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01" y="2557272"/>
            <a:ext cx="6686493" cy="322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6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9F86-16D9-34D8-2830-7FFBC0935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42283-2F1C-202C-390B-879415E18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DF26853-7D93-D61C-57ED-5625750C6DF2}"/>
              </a:ext>
            </a:extLst>
          </p:cNvPr>
          <p:cNvSpPr txBox="1">
            <a:spLocks/>
          </p:cNvSpPr>
          <p:nvPr/>
        </p:nvSpPr>
        <p:spPr>
          <a:xfrm>
            <a:off x="6941058" y="2260471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El componente de Funcionamiento registra una apropiación vigente de $32.635 millones, de los cuales $1.734 millones se encuentran en previo concepto y $30.901 millones están disponibles.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Sobre esta apropiación se han expedido certificados de disponibilidad presupuestal por </a:t>
            </a:r>
            <a:r>
              <a:rPr lang="es-ES" sz="1400" dirty="0">
                <a:latin typeface="Montserrat" panose="00000500000000000000" pitchFamily="2" charset="0"/>
              </a:rPr>
              <a:t>$27.237 </a:t>
            </a:r>
            <a:r>
              <a:rPr lang="es-MX" sz="1400" dirty="0">
                <a:latin typeface="Montserrat" panose="00000500000000000000" pitchFamily="2" charset="0"/>
              </a:rPr>
              <a:t>millones, equivalentes al 88 % de la apropiación disponible.</a:t>
            </a:r>
            <a:r>
              <a:rPr lang="es-ES" sz="1400" dirty="0">
                <a:latin typeface="Montserrat" panose="00000500000000000000" pitchFamily="2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En cuanto a la ejecución, los compromisos ascienden a </a:t>
            </a:r>
            <a:r>
              <a:rPr lang="es-ES" sz="1400" dirty="0">
                <a:latin typeface="Montserrat" panose="00000500000000000000" pitchFamily="2" charset="0"/>
              </a:rPr>
              <a:t>$16.951 </a:t>
            </a:r>
            <a:r>
              <a:rPr lang="es-MX" sz="1400" dirty="0">
                <a:latin typeface="Montserrat" panose="00000500000000000000" pitchFamily="2" charset="0"/>
              </a:rPr>
              <a:t>millones (62 %), mientras que las obligaciones representan </a:t>
            </a:r>
            <a:r>
              <a:rPr lang="es-ES" sz="1400" dirty="0">
                <a:latin typeface="Montserrat" panose="00000500000000000000" pitchFamily="2" charset="0"/>
              </a:rPr>
              <a:t>$4.127 </a:t>
            </a:r>
            <a:r>
              <a:rPr lang="es-MX" sz="1400" dirty="0">
                <a:latin typeface="Montserrat" panose="00000500000000000000" pitchFamily="2" charset="0"/>
              </a:rPr>
              <a:t>millones, equivalentes al 24 % de los compromisos adquiridos. Por su parte, los pagos efectivos alcanzan </a:t>
            </a:r>
            <a:r>
              <a:rPr lang="es-ES" sz="1400" dirty="0">
                <a:latin typeface="Montserrat" panose="00000500000000000000" pitchFamily="2" charset="0"/>
              </a:rPr>
              <a:t>$3.923 </a:t>
            </a:r>
            <a:r>
              <a:rPr lang="es-MX" sz="1400" dirty="0">
                <a:latin typeface="Montserrat" panose="00000500000000000000" pitchFamily="2" charset="0"/>
              </a:rPr>
              <a:t>millones, correspondientes al 95 % del total obligado</a:t>
            </a:r>
            <a:endParaRPr lang="es-ES" sz="1400" dirty="0">
              <a:latin typeface="Montserrat" panose="00000500000000000000" pitchFamily="2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Lo anterior evidencia que, si bien existe un avance importante en las fases de disponibilidad y compromiso, la ejecución financiera avanza conforme a la planeación presupuestal de la entidad.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984D33-8612-6E7F-B5C4-C7E528D37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374" y="1992180"/>
            <a:ext cx="4253844" cy="3095655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91E7C32-0437-D77F-EEC9-E65CF1CD2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61340"/>
              </p:ext>
            </p:extLst>
          </p:nvPr>
        </p:nvGraphicFramePr>
        <p:xfrm>
          <a:off x="1501868" y="5149516"/>
          <a:ext cx="4128910" cy="980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7346">
                  <a:extLst>
                    <a:ext uri="{9D8B030D-6E8A-4147-A177-3AD203B41FA5}">
                      <a16:colId xmlns:a16="http://schemas.microsoft.com/office/drawing/2014/main" val="1578794502"/>
                    </a:ext>
                  </a:extLst>
                </a:gridCol>
                <a:gridCol w="1651564">
                  <a:extLst>
                    <a:ext uri="{9D8B030D-6E8A-4147-A177-3AD203B41FA5}">
                      <a16:colId xmlns:a16="http://schemas.microsoft.com/office/drawing/2014/main" val="3091957645"/>
                    </a:ext>
                  </a:extLst>
                </a:gridCol>
              </a:tblGrid>
              <a:tr h="108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VIGENTE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32.635.000.000,00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2338401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DISPONIBLE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30.901.000.000,00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4050675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27.237.119.879,49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14429090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16.951.005.946,12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1739633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4.127.779.509,62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300324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3.923.016.274,90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3437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24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72E5B-990F-E69C-9FAA-39B2BFDDA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F47D1-FA86-ADA2-6C54-51772E0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25D8555-FEEB-A295-691E-0F85BEE6AE3C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La entidad muestra una ejecución contractual eficiente, pero con una débil conversión a ejecución financiera, generando riesgo de acumulación de obligaciones y afectación en el flujo de caja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Bienes y Servicios:  </a:t>
            </a:r>
            <a:r>
              <a:rPr lang="es-ES" sz="1100" dirty="0">
                <a:latin typeface="Montserrat" panose="00000500000000000000" pitchFamily="2" charset="0"/>
              </a:rPr>
              <a:t>85% comprometido y 1</a:t>
            </a:r>
            <a:r>
              <a:rPr lang="es-CO" sz="1100" dirty="0">
                <a:latin typeface="Montserrat" panose="00000500000000000000" pitchFamily="2" charset="0"/>
              </a:rPr>
              <a:t>1%</a:t>
            </a:r>
            <a:r>
              <a:rPr lang="es-ES" sz="1100" dirty="0">
                <a:latin typeface="Montserrat" panose="00000500000000000000" pitchFamily="2" charset="0"/>
              </a:rPr>
              <a:t>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Gastos de Personal:  </a:t>
            </a:r>
            <a:r>
              <a:rPr lang="es-ES" sz="1100" dirty="0">
                <a:latin typeface="Montserrat" panose="00000500000000000000" pitchFamily="2" charset="0"/>
              </a:rPr>
              <a:t>16% comprometido y 15%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Transferencias: </a:t>
            </a:r>
            <a:r>
              <a:rPr lang="es-CO" sz="1100" dirty="0">
                <a:latin typeface="Montserrat" panose="00000500000000000000" pitchFamily="2" charset="0"/>
              </a:rPr>
              <a:t> 0,777%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0,777%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CO" sz="1100" b="1" u="sng" dirty="0">
                <a:latin typeface="Montserrat" panose="00000500000000000000" pitchFamily="2" charset="0"/>
              </a:rPr>
              <a:t>Tributos: </a:t>
            </a:r>
            <a:r>
              <a:rPr lang="es-CO" sz="1100" dirty="0">
                <a:latin typeface="Montserrat" panose="00000500000000000000" pitchFamily="2" charset="0"/>
              </a:rPr>
              <a:t>Sin ejecución</a:t>
            </a:r>
            <a:endParaRPr lang="es-ES" sz="1100" dirty="0">
              <a:latin typeface="Montserrat" panose="00000500000000000000" pitchFamily="2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9B122F4-C74C-E344-8993-04F209F93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253" y="2065194"/>
            <a:ext cx="5209046" cy="2614302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D946279-92BA-31A6-B259-6B9D10C824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340987"/>
              </p:ext>
            </p:extLst>
          </p:nvPr>
        </p:nvGraphicFramePr>
        <p:xfrm>
          <a:off x="927100" y="4748742"/>
          <a:ext cx="5618200" cy="114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2236">
                  <a:extLst>
                    <a:ext uri="{9D8B030D-6E8A-4147-A177-3AD203B41FA5}">
                      <a16:colId xmlns:a16="http://schemas.microsoft.com/office/drawing/2014/main" val="290530030"/>
                    </a:ext>
                  </a:extLst>
                </a:gridCol>
                <a:gridCol w="1021491">
                  <a:extLst>
                    <a:ext uri="{9D8B030D-6E8A-4147-A177-3AD203B41FA5}">
                      <a16:colId xmlns:a16="http://schemas.microsoft.com/office/drawing/2014/main" val="3403134477"/>
                    </a:ext>
                  </a:extLst>
                </a:gridCol>
                <a:gridCol w="1021491">
                  <a:extLst>
                    <a:ext uri="{9D8B030D-6E8A-4147-A177-3AD203B41FA5}">
                      <a16:colId xmlns:a16="http://schemas.microsoft.com/office/drawing/2014/main" val="764267079"/>
                    </a:ext>
                  </a:extLst>
                </a:gridCol>
                <a:gridCol w="1021491">
                  <a:extLst>
                    <a:ext uri="{9D8B030D-6E8A-4147-A177-3AD203B41FA5}">
                      <a16:colId xmlns:a16="http://schemas.microsoft.com/office/drawing/2014/main" val="189219823"/>
                    </a:ext>
                  </a:extLst>
                </a:gridCol>
                <a:gridCol w="1021491">
                  <a:extLst>
                    <a:ext uri="{9D8B030D-6E8A-4147-A177-3AD203B41FA5}">
                      <a16:colId xmlns:a16="http://schemas.microsoft.com/office/drawing/2014/main" val="2392645692"/>
                    </a:ext>
                  </a:extLst>
                </a:gridCol>
              </a:tblGrid>
              <a:tr h="2938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Gastos de Personal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Bienes y Servicios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Transferencias Corrientes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Gastos por tributos Multas, Sanciones e Intereses Mora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76546207"/>
                  </a:ext>
                </a:extLst>
              </a:tr>
              <a:tr h="160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VIGENTE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12.161.000.000,00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17.451.000.000,00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2.742.000.000,00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281.000.000,00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5910256"/>
                  </a:ext>
                </a:extLst>
              </a:tr>
              <a:tr h="160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11.427.000.000,00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15.785.849.379,49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24.270.500,00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                       -  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717500"/>
                  </a:ext>
                </a:extLst>
              </a:tr>
              <a:tr h="160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2.020.384.957,00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14.909.315.774,12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21.305.215,00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                       -  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0735710"/>
                  </a:ext>
                </a:extLst>
              </a:tr>
              <a:tr h="160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2.020.384.957,00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2.093.383.617,48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21.305.215,00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                       -  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16457628"/>
                  </a:ext>
                </a:extLst>
              </a:tr>
              <a:tr h="1153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1.842.073.775,00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2.059.637.284,90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21.305.215,00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                       -  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5016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19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8DDC-AA75-0EBC-C510-BD7AAFC6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1DE08-F1D7-2FB6-B35D-B8959CE0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Inversión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84396DD-8750-A08A-6CC2-AD5590E39D55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98% comprometido vs 0.41% pagado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CAB7E1E-E071-CE64-F1C3-9E91729B2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109" y="2715491"/>
            <a:ext cx="5823263" cy="198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19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D5E9-35BE-51F7-AEC1-F94113816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16B4F-3C66-3851-7312-3C306C53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RESERVAS 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54583F5-A2CC-C1DC-43D5-2DC5F5E9449B}"/>
              </a:ext>
            </a:extLst>
          </p:cNvPr>
          <p:cNvSpPr txBox="1">
            <a:spLocks/>
          </p:cNvSpPr>
          <p:nvPr/>
        </p:nvSpPr>
        <p:spPr>
          <a:xfrm>
            <a:off x="1196542" y="4844387"/>
            <a:ext cx="5185751" cy="1209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cuenta con reservas por valor total de $519.603.543,75 constituidas a 31 de diciembre de 2025,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De lo anterior en el mes de enero de 2026 se comprometieron un valor total de $66.092.860,72 lo cual corresponde a un 13%.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3F13534-D161-C400-CFC5-3371B2570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378" y="3232273"/>
            <a:ext cx="6382078" cy="1435174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CE88F1C-EE87-D515-BF63-903E19D16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374433"/>
              </p:ext>
            </p:extLst>
          </p:nvPr>
        </p:nvGraphicFramePr>
        <p:xfrm>
          <a:off x="7162268" y="2772076"/>
          <a:ext cx="3833190" cy="3131820"/>
        </p:xfrm>
        <a:graphic>
          <a:graphicData uri="http://schemas.openxmlformats.org/drawingml/2006/table">
            <a:tbl>
              <a:tblPr/>
              <a:tblGrid>
                <a:gridCol w="1496180">
                  <a:extLst>
                    <a:ext uri="{9D8B030D-6E8A-4147-A177-3AD203B41FA5}">
                      <a16:colId xmlns:a16="http://schemas.microsoft.com/office/drawing/2014/main" val="1789717135"/>
                    </a:ext>
                  </a:extLst>
                </a:gridCol>
                <a:gridCol w="1211783">
                  <a:extLst>
                    <a:ext uri="{9D8B030D-6E8A-4147-A177-3AD203B41FA5}">
                      <a16:colId xmlns:a16="http://schemas.microsoft.com/office/drawing/2014/main" val="3000089509"/>
                    </a:ext>
                  </a:extLst>
                </a:gridCol>
                <a:gridCol w="1125227">
                  <a:extLst>
                    <a:ext uri="{9D8B030D-6E8A-4147-A177-3AD203B41FA5}">
                      <a16:colId xmlns:a16="http://schemas.microsoft.com/office/drawing/2014/main" val="3752656704"/>
                    </a:ext>
                  </a:extLst>
                </a:gridCol>
              </a:tblGrid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A-01-01-02-002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5.568.976,00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738001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8.657.250,00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59125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A-02-02-01-002-008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3.868.805,00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518680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A-02-02-01-003-003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1.237.879,07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949759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616545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2.154.908,00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793889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206919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6.579.240,00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098973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999.999,51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601685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6.447.798,00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523695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91.230.010,00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993180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170.581.326,00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695426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69.109.455,95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370241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38.328.406,14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40374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82.641.555,08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328021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2.669.591,00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798072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21.469.167,00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698725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59.177,00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854733"/>
                  </a:ext>
                </a:extLst>
              </a:tr>
            </a:tbl>
          </a:graphicData>
        </a:graphic>
      </p:graphicFrame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B54FBBBB-4BB0-2418-F456-206A16FC9C8E}"/>
              </a:ext>
            </a:extLst>
          </p:cNvPr>
          <p:cNvSpPr txBox="1">
            <a:spLocks/>
          </p:cNvSpPr>
          <p:nvPr/>
        </p:nvSpPr>
        <p:spPr>
          <a:xfrm>
            <a:off x="1508759" y="1685378"/>
            <a:ext cx="9747069" cy="966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1600" b="1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600">
                <a:latin typeface="Montserrat" panose="00000500000000000000" pitchFamily="2" charset="0"/>
              </a:rPr>
              <a:t>La constitución de la reserva presupuestal obedece a los tiempos asociados al cierre contractual y a la finalización de los plazos de ejecución, lo cual limito la culminación de las actuaciones administrativas y presupuestales necesarias para efectuar el pago dentro de la vigencia fiscal 2025, pese a las obligaciones contractuales se encontraban debidamente ejecutadas.. En concordancia con lo dispuesto en el Art. 89 del Decreto 111 de 1996 – Estatuto orgánico del presupuesto, al cierre de la vigencia fiscal corresponde a cada órgano constituir las reservas presupuestales respectos de los compromisos legalmente adquiridos y no cancelados al 31 de diciembre, los cuales deberían destinarse exclusivamente al pago de las obligaciones que les dieron origen. </a:t>
            </a:r>
            <a:endParaRPr lang="es-CO" sz="16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2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970C-0A3A-A355-8014-F8E4AE25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DCEC7-D1DB-8A32-C5E9-26E743F3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CUENTAS POR PAGAR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31/03/2026)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715F13-A9BD-1AD4-B79B-6A3AC61F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484" y="1799678"/>
            <a:ext cx="8814817" cy="55778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200" dirty="0">
                <a:latin typeface="Montserrat" panose="00000500000000000000" pitchFamily="2" charset="0"/>
              </a:rPr>
              <a:t>Las cuentas por pagar corresponden a obligaciones legalmente contraídas y causadas, es decir, aquellas en las que: Ya existe un compromiso previo (contrato, orden, acto administrativo), y el bien o servicio fue efectivamente recibido a satisfacción.</a:t>
            </a:r>
            <a:endParaRPr lang="es-CO" sz="1200" dirty="0">
              <a:latin typeface="Montserrat" panose="000005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1ACDFCD-4C78-ECCF-03EA-DEC947E6E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64867"/>
              </p:ext>
            </p:extLst>
          </p:nvPr>
        </p:nvGraphicFramePr>
        <p:xfrm>
          <a:off x="7287389" y="3056510"/>
          <a:ext cx="3937000" cy="251460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415150966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89483482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128632221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194.521,00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03476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5.639.774,00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4223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9.175.887,00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2680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704.998,00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24649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06646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3.265.458,00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2192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38.400.000,00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23.400.000,00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243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67.447.203,00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9.717.147,00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127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30.302.850,00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7677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35.111.972,98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1.655.127,73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208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8.054.683,98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1911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148.568.369,00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491103"/>
                  </a:ext>
                </a:extLst>
              </a:tr>
            </a:tbl>
          </a:graphicData>
        </a:graphic>
      </p:graphicFrame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C68604D-FE56-03E5-9BAC-0D2CEF97BA14}"/>
              </a:ext>
            </a:extLst>
          </p:cNvPr>
          <p:cNvSpPr txBox="1">
            <a:spLocks/>
          </p:cNvSpPr>
          <p:nvPr/>
        </p:nvSpPr>
        <p:spPr>
          <a:xfrm>
            <a:off x="1508759" y="4122492"/>
            <a:ext cx="4231641" cy="1846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constituyo cuentas por pagar a 31 de diciembre de 2025 por valor total de $380.177.176,96.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En el mes de marzo de 2026, No se realizaron pagos por ende el acumulado pagado sigue siendo $312.093.442,23 que corresponde al 82% del total constituido el cual se gestiono en el mes de Enero de 2026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9615D37-4BA4-E673-8F0B-F77CA8A2C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196" y="2602225"/>
            <a:ext cx="5833548" cy="13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4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CBE6-EC4D-36E7-8A5A-93F5E474A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6219E-FBCE-F8A1-B352-76B9DD96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698740"/>
            <a:ext cx="10066122" cy="71599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COMENTARIOS FINALES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PROCESO DE GESTION FINANCIERA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20A87-F6E4-865A-2E69-345C9834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247" y="1685378"/>
            <a:ext cx="8814817" cy="4556396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100" dirty="0">
                <a:latin typeface="Verdana" panose="020B0604030504040204" pitchFamily="34" charset="0"/>
                <a:ea typeface="Verdana" panose="020B0604030504040204" pitchFamily="34" charset="0"/>
              </a:rPr>
              <a:t>Para el mes de marzo, la ejecución de cuentas por pagar corresponde a $313.748.570, equivalente a un porcentaje de ejecución de 82.5% sobre el total constituido al cierre de la vigencia anterior. A la fecha, se encuentra pendiente por ejecutar un valor de $66.428.606, el cual representa el 17.4% del total de cuentas por pagar constituidas al cierre del mes de enero.</a:t>
            </a:r>
          </a:p>
          <a:p>
            <a:pPr marL="0" indent="0" algn="just">
              <a:buNone/>
            </a:pPr>
            <a:r>
              <a:rPr lang="es-ES" sz="1100" dirty="0">
                <a:latin typeface="Verdana" panose="020B0604030504040204" pitchFamily="34" charset="0"/>
                <a:ea typeface="Verdana" panose="020B0604030504040204" pitchFamily="34" charset="0"/>
              </a:rPr>
              <a:t>Es importante señalar que la ejecución de estas obligaciones no ha alcanzado el 100 % durante el primer trimestre de la vigencia debido principalmente a situaciones de carácter administrativo y operativo que han afectado la oportunidad en el trámite de pago. Entre las principales causas identificadas se encuentran los retrasos en el cargue de cuentas y soportes en el aplicativo SECOP, así como la necesidad de realizar ajustes de forma en los soportes presentados por las diferentes dependencias y contratistas.</a:t>
            </a:r>
          </a:p>
          <a:p>
            <a:pPr marL="0" indent="0" algn="just">
              <a:buNone/>
            </a:pPr>
            <a:r>
              <a:rPr lang="es-ES" sz="1100" dirty="0">
                <a:latin typeface="Verdana" panose="020B0604030504040204" pitchFamily="34" charset="0"/>
                <a:ea typeface="Verdana" panose="020B0604030504040204" pitchFamily="34" charset="0"/>
              </a:rPr>
              <a:t>En cuanto a las reservas presupuestales, la ejecución corresponde a $66.092.860,79, representando un porcentaje de ejecución de 13% frente al total constituido. No obstante, aún se encuentran compromisos pendientes de ejecución, razón por la cual desde el grupo de recursos financieros se han adelantado solicitudes formales a las dependencias responsables para que realicen las revisiones técnicas, administrativas y contractuales correspondientes.</a:t>
            </a:r>
          </a:p>
          <a:p>
            <a:pPr marL="0" indent="0" algn="just">
              <a:buNone/>
            </a:pPr>
            <a:endParaRPr lang="es-CO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8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797</TotalTime>
  <Words>1282</Words>
  <Application>Microsoft Office PowerPoint</Application>
  <PresentationFormat>Panorámica</PresentationFormat>
  <Paragraphs>172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Century Gothic</vt:lpstr>
      <vt:lpstr>Montserrat</vt:lpstr>
      <vt:lpstr>Verdana</vt:lpstr>
      <vt:lpstr>Wingdings</vt:lpstr>
      <vt:lpstr>Office Theme</vt:lpstr>
      <vt:lpstr>Presentación de PowerPoint</vt:lpstr>
      <vt:lpstr>DATOS GENERALES ASIGNACIÓN PRESUPUESTO AÑO 2026</vt:lpstr>
      <vt:lpstr>APROPIACIÓN VIGENTE - GENERAL PRESUPUESTO AÑO 2026 (Corte a 31/03/2026)</vt:lpstr>
      <vt:lpstr>APROPIACIÓN VIGENTE – Funcionamiento PRESUPUESTO AÑO 2026 (Corte a 31/03/2026)</vt:lpstr>
      <vt:lpstr>APROPIACIÓN VIGENTE – Detalle Funcionamiento PRESUPUESTO AÑO 2026 (Corte a 31/03/2026)</vt:lpstr>
      <vt:lpstr>APROPIACIÓN VIGENTE – Detalle Inversión PRESUPUESTO AÑO 2026 (Corte a 31/03/2026)</vt:lpstr>
      <vt:lpstr>RESERVAS  (Corte a 31/03/2026)</vt:lpstr>
      <vt:lpstr>CUENTAS POR PAGAR (Corte a 31/03/2026)</vt:lpstr>
      <vt:lpstr>COMENTARIOS FINALES PROCESO DE GESTION FINANCIERA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Sthephanny Constanza Cruz Torres</dc:creator>
  <cp:lastModifiedBy>Catherine Melissa Moreno Higuera</cp:lastModifiedBy>
  <cp:revision>11</cp:revision>
  <dcterms:created xsi:type="dcterms:W3CDTF">2026-04-09T15:44:34Z</dcterms:created>
  <dcterms:modified xsi:type="dcterms:W3CDTF">2026-05-15T16:17:38Z</dcterms:modified>
</cp:coreProperties>
</file>