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8BE9"/>
    <a:srgbClr val="66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F1B353-6926-48E5-9087-E0A9F4EA47B2}" v="1" dt="2026-05-14T19:36:00.5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hephanny Constanza Cruz Torres" userId="ca1cdfae-73be-45dc-bac0-8a749b5c187b" providerId="ADAL" clId="{1AD1D105-705D-417F-B601-05D5F6B18891}"/>
    <pc:docChg chg="custSel modSld">
      <pc:chgData name="Sthephanny Constanza Cruz Torres" userId="ca1cdfae-73be-45dc-bac0-8a749b5c187b" providerId="ADAL" clId="{1AD1D105-705D-417F-B601-05D5F6B18891}" dt="2026-05-02T23:15:38.820" v="80" actId="20577"/>
      <pc:docMkLst>
        <pc:docMk/>
      </pc:docMkLst>
      <pc:sldChg chg="modSp mod">
        <pc:chgData name="Sthephanny Constanza Cruz Torres" userId="ca1cdfae-73be-45dc-bac0-8a749b5c187b" providerId="ADAL" clId="{1AD1D105-705D-417F-B601-05D5F6B18891}" dt="2026-05-02T22:57:05.419" v="4" actId="20577"/>
        <pc:sldMkLst>
          <pc:docMk/>
          <pc:sldMk cId="890449672" sldId="256"/>
        </pc:sldMkLst>
        <pc:spChg chg="mod">
          <ac:chgData name="Sthephanny Constanza Cruz Torres" userId="ca1cdfae-73be-45dc-bac0-8a749b5c187b" providerId="ADAL" clId="{1AD1D105-705D-417F-B601-05D5F6B18891}" dt="2026-05-02T22:57:05.419" v="4" actId="20577"/>
          <ac:spMkLst>
            <pc:docMk/>
            <pc:sldMk cId="890449672" sldId="256"/>
            <ac:spMk id="2" creationId="{8A00B088-69FB-F436-27E3-3B69264B7291}"/>
          </ac:spMkLst>
        </pc:spChg>
      </pc:sldChg>
      <pc:sldChg chg="modSp mod">
        <pc:chgData name="Sthephanny Constanza Cruz Torres" userId="ca1cdfae-73be-45dc-bac0-8a749b5c187b" providerId="ADAL" clId="{1AD1D105-705D-417F-B601-05D5F6B18891}" dt="2026-05-02T22:57:10.240" v="6" actId="20577"/>
        <pc:sldMkLst>
          <pc:docMk/>
          <pc:sldMk cId="1607261635" sldId="258"/>
        </pc:sldMkLst>
        <pc:spChg chg="mod">
          <ac:chgData name="Sthephanny Constanza Cruz Torres" userId="ca1cdfae-73be-45dc-bac0-8a749b5c187b" providerId="ADAL" clId="{1AD1D105-705D-417F-B601-05D5F6B18891}" dt="2026-05-02T22:57:10.240" v="6" actId="20577"/>
          <ac:spMkLst>
            <pc:docMk/>
            <pc:sldMk cId="1607261635" sldId="258"/>
            <ac:spMk id="2" creationId="{58FCC3ED-A3B2-CADD-169A-63CF24C65059}"/>
          </ac:spMkLst>
        </pc:spChg>
      </pc:sldChg>
      <pc:sldChg chg="addSp delSp modSp mod">
        <pc:chgData name="Sthephanny Constanza Cruz Torres" userId="ca1cdfae-73be-45dc-bac0-8a749b5c187b" providerId="ADAL" clId="{1AD1D105-705D-417F-B601-05D5F6B18891}" dt="2026-05-02T23:04:17.741" v="53" actId="20577"/>
        <pc:sldMkLst>
          <pc:docMk/>
          <pc:sldMk cId="1514249308" sldId="259"/>
        </pc:sldMkLst>
        <pc:spChg chg="mod">
          <ac:chgData name="Sthephanny Constanza Cruz Torres" userId="ca1cdfae-73be-45dc-bac0-8a749b5c187b" providerId="ADAL" clId="{1AD1D105-705D-417F-B601-05D5F6B18891}" dt="2026-05-02T22:57:14.991" v="8" actId="20577"/>
          <ac:spMkLst>
            <pc:docMk/>
            <pc:sldMk cId="1514249308" sldId="259"/>
            <ac:spMk id="2" creationId="{54442283-2F1C-202C-390B-879415E18C8D}"/>
          </ac:spMkLst>
        </pc:spChg>
        <pc:spChg chg="mod">
          <ac:chgData name="Sthephanny Constanza Cruz Torres" userId="ca1cdfae-73be-45dc-bac0-8a749b5c187b" providerId="ADAL" clId="{1AD1D105-705D-417F-B601-05D5F6B18891}" dt="2026-05-02T23:04:17.741" v="53" actId="20577"/>
          <ac:spMkLst>
            <pc:docMk/>
            <pc:sldMk cId="1514249308" sldId="259"/>
            <ac:spMk id="6" creationId="{3DF26853-7D93-D61C-57ED-5625750C6DF2}"/>
          </ac:spMkLst>
        </pc:spChg>
        <pc:picChg chg="add mod">
          <ac:chgData name="Sthephanny Constanza Cruz Torres" userId="ca1cdfae-73be-45dc-bac0-8a749b5c187b" providerId="ADAL" clId="{1AD1D105-705D-417F-B601-05D5F6B18891}" dt="2026-05-02T23:02:46.746" v="21" actId="14100"/>
          <ac:picMkLst>
            <pc:docMk/>
            <pc:sldMk cId="1514249308" sldId="259"/>
            <ac:picMk id="7" creationId="{1194D73B-28A4-F2FA-A2E8-48F0CAC620E3}"/>
          </ac:picMkLst>
        </pc:picChg>
      </pc:sldChg>
      <pc:sldChg chg="addSp delSp modSp mod">
        <pc:chgData name="Sthephanny Constanza Cruz Torres" userId="ca1cdfae-73be-45dc-bac0-8a749b5c187b" providerId="ADAL" clId="{1AD1D105-705D-417F-B601-05D5F6B18891}" dt="2026-05-02T23:07:48.433" v="74" actId="20577"/>
        <pc:sldMkLst>
          <pc:docMk/>
          <pc:sldMk cId="3508192768" sldId="260"/>
        </pc:sldMkLst>
        <pc:spChg chg="mod">
          <ac:chgData name="Sthephanny Constanza Cruz Torres" userId="ca1cdfae-73be-45dc-bac0-8a749b5c187b" providerId="ADAL" clId="{1AD1D105-705D-417F-B601-05D5F6B18891}" dt="2026-05-02T22:57:19.506" v="10" actId="20577"/>
          <ac:spMkLst>
            <pc:docMk/>
            <pc:sldMk cId="3508192768" sldId="260"/>
            <ac:spMk id="2" creationId="{B18F47D1-FA86-ADA2-6C54-51772E034785}"/>
          </ac:spMkLst>
        </pc:spChg>
        <pc:spChg chg="mod">
          <ac:chgData name="Sthephanny Constanza Cruz Torres" userId="ca1cdfae-73be-45dc-bac0-8a749b5c187b" providerId="ADAL" clId="{1AD1D105-705D-417F-B601-05D5F6B18891}" dt="2026-05-02T23:07:48.433" v="74" actId="20577"/>
          <ac:spMkLst>
            <pc:docMk/>
            <pc:sldMk cId="3508192768" sldId="260"/>
            <ac:spMk id="6" creationId="{425D8555-FEEB-A295-691E-0F85BEE6AE3C}"/>
          </ac:spMkLst>
        </pc:spChg>
        <pc:picChg chg="add mod modCrop">
          <ac:chgData name="Sthephanny Constanza Cruz Torres" userId="ca1cdfae-73be-45dc-bac0-8a749b5c187b" providerId="ADAL" clId="{1AD1D105-705D-417F-B601-05D5F6B18891}" dt="2026-05-02T23:05:58.420" v="58" actId="1076"/>
          <ac:picMkLst>
            <pc:docMk/>
            <pc:sldMk cId="3508192768" sldId="260"/>
            <ac:picMk id="5" creationId="{4C7CB651-342B-20AB-4B6E-FACE971FE39A}"/>
          </ac:picMkLst>
        </pc:picChg>
      </pc:sldChg>
      <pc:sldChg chg="addSp delSp modSp mod">
        <pc:chgData name="Sthephanny Constanza Cruz Torres" userId="ca1cdfae-73be-45dc-bac0-8a749b5c187b" providerId="ADAL" clId="{1AD1D105-705D-417F-B601-05D5F6B18891}" dt="2026-05-02T23:15:38.820" v="80" actId="20577"/>
        <pc:sldMkLst>
          <pc:docMk/>
          <pc:sldMk cId="2224199290" sldId="263"/>
        </pc:sldMkLst>
        <pc:spChg chg="mod">
          <ac:chgData name="Sthephanny Constanza Cruz Torres" userId="ca1cdfae-73be-45dc-bac0-8a749b5c187b" providerId="ADAL" clId="{1AD1D105-705D-417F-B601-05D5F6B18891}" dt="2026-05-02T22:57:24.497" v="12" actId="20577"/>
          <ac:spMkLst>
            <pc:docMk/>
            <pc:sldMk cId="2224199290" sldId="263"/>
            <ac:spMk id="2" creationId="{CA11DE08-F1D7-2FB6-B35D-B8959CE064C8}"/>
          </ac:spMkLst>
        </pc:spChg>
        <pc:spChg chg="mod">
          <ac:chgData name="Sthephanny Constanza Cruz Torres" userId="ca1cdfae-73be-45dc-bac0-8a749b5c187b" providerId="ADAL" clId="{1AD1D105-705D-417F-B601-05D5F6B18891}" dt="2026-05-02T23:15:38.820" v="80" actId="20577"/>
          <ac:spMkLst>
            <pc:docMk/>
            <pc:sldMk cId="2224199290" sldId="263"/>
            <ac:spMk id="6" creationId="{884396DD-8750-A08A-6CC2-AD5590E39D55}"/>
          </ac:spMkLst>
        </pc:spChg>
        <pc:picChg chg="add mod">
          <ac:chgData name="Sthephanny Constanza Cruz Torres" userId="ca1cdfae-73be-45dc-bac0-8a749b5c187b" providerId="ADAL" clId="{1AD1D105-705D-417F-B601-05D5F6B18891}" dt="2026-05-02T23:10:31.759" v="78" actId="1076"/>
          <ac:picMkLst>
            <pc:docMk/>
            <pc:sldMk cId="2224199290" sldId="263"/>
            <ac:picMk id="4" creationId="{C03EFFA3-F876-1256-E182-0AB4ABBF2CDE}"/>
          </ac:picMkLst>
        </pc:picChg>
      </pc:sldChg>
      <pc:sldChg chg="modSp mod">
        <pc:chgData name="Sthephanny Constanza Cruz Torres" userId="ca1cdfae-73be-45dc-bac0-8a749b5c187b" providerId="ADAL" clId="{1AD1D105-705D-417F-B601-05D5F6B18891}" dt="2026-05-02T22:57:29.403" v="14" actId="20577"/>
        <pc:sldMkLst>
          <pc:docMk/>
          <pc:sldMk cId="2892225664" sldId="264"/>
        </pc:sldMkLst>
        <pc:spChg chg="mod">
          <ac:chgData name="Sthephanny Constanza Cruz Torres" userId="ca1cdfae-73be-45dc-bac0-8a749b5c187b" providerId="ADAL" clId="{1AD1D105-705D-417F-B601-05D5F6B18891}" dt="2026-05-02T22:57:29.403" v="14" actId="20577"/>
          <ac:spMkLst>
            <pc:docMk/>
            <pc:sldMk cId="2892225664" sldId="264"/>
            <ac:spMk id="2" creationId="{A7316B4F-3C66-3851-7312-3C306C537D22}"/>
          </ac:spMkLst>
        </pc:spChg>
      </pc:sldChg>
      <pc:sldChg chg="modSp mod">
        <pc:chgData name="Sthephanny Constanza Cruz Torres" userId="ca1cdfae-73be-45dc-bac0-8a749b5c187b" providerId="ADAL" clId="{1AD1D105-705D-417F-B601-05D5F6B18891}" dt="2026-05-02T22:57:34.928" v="16" actId="20577"/>
        <pc:sldMkLst>
          <pc:docMk/>
          <pc:sldMk cId="2821541751" sldId="265"/>
        </pc:sldMkLst>
        <pc:spChg chg="mod">
          <ac:chgData name="Sthephanny Constanza Cruz Torres" userId="ca1cdfae-73be-45dc-bac0-8a749b5c187b" providerId="ADAL" clId="{1AD1D105-705D-417F-B601-05D5F6B18891}" dt="2026-05-02T22:57:34.928" v="16" actId="20577"/>
          <ac:spMkLst>
            <pc:docMk/>
            <pc:sldMk cId="2821541751" sldId="265"/>
            <ac:spMk id="2" creationId="{8D3DCEC7-D1DB-8A32-C5E9-26E743F3252A}"/>
          </ac:spMkLst>
        </pc:spChg>
      </pc:sldChg>
    </pc:docChg>
  </pc:docChgLst>
  <pc:docChgLst>
    <pc:chgData name="Sthephanny Constanza Cruz Torres" userId="ca1cdfae-73be-45dc-bac0-8a749b5c187b" providerId="ADAL" clId="{FCA63E17-80FE-41D4-9C66-2A04C47D130D}"/>
    <pc:docChg chg="undo custSel modSld">
      <pc:chgData name="Sthephanny Constanza Cruz Torres" userId="ca1cdfae-73be-45dc-bac0-8a749b5c187b" providerId="ADAL" clId="{FCA63E17-80FE-41D4-9C66-2A04C47D130D}" dt="2026-05-02T22:56:40.509" v="86" actId="20577"/>
      <pc:docMkLst>
        <pc:docMk/>
      </pc:docMkLst>
      <pc:sldChg chg="modSp mod">
        <pc:chgData name="Sthephanny Constanza Cruz Torres" userId="ca1cdfae-73be-45dc-bac0-8a749b5c187b" providerId="ADAL" clId="{FCA63E17-80FE-41D4-9C66-2A04C47D130D}" dt="2026-05-02T22:38:30.847" v="4" actId="20577"/>
        <pc:sldMkLst>
          <pc:docMk/>
          <pc:sldMk cId="890449672" sldId="256"/>
        </pc:sldMkLst>
        <pc:spChg chg="mod">
          <ac:chgData name="Sthephanny Constanza Cruz Torres" userId="ca1cdfae-73be-45dc-bac0-8a749b5c187b" providerId="ADAL" clId="{FCA63E17-80FE-41D4-9C66-2A04C47D130D}" dt="2026-05-02T22:38:30.847" v="4" actId="20577"/>
          <ac:spMkLst>
            <pc:docMk/>
            <pc:sldMk cId="890449672" sldId="256"/>
            <ac:spMk id="2" creationId="{8A00B088-69FB-F436-27E3-3B69264B7291}"/>
          </ac:spMkLst>
        </pc:spChg>
      </pc:sldChg>
      <pc:sldChg chg="modSp mod">
        <pc:chgData name="Sthephanny Constanza Cruz Torres" userId="ca1cdfae-73be-45dc-bac0-8a749b5c187b" providerId="ADAL" clId="{FCA63E17-80FE-41D4-9C66-2A04C47D130D}" dt="2026-05-02T22:38:37.963" v="7" actId="20577"/>
        <pc:sldMkLst>
          <pc:docMk/>
          <pc:sldMk cId="1607261635" sldId="258"/>
        </pc:sldMkLst>
        <pc:spChg chg="mod">
          <ac:chgData name="Sthephanny Constanza Cruz Torres" userId="ca1cdfae-73be-45dc-bac0-8a749b5c187b" providerId="ADAL" clId="{FCA63E17-80FE-41D4-9C66-2A04C47D130D}" dt="2026-05-02T22:38:37.963" v="7" actId="20577"/>
          <ac:spMkLst>
            <pc:docMk/>
            <pc:sldMk cId="1607261635" sldId="258"/>
            <ac:spMk id="2" creationId="{58FCC3ED-A3B2-CADD-169A-63CF24C65059}"/>
          </ac:spMkLst>
        </pc:spChg>
      </pc:sldChg>
      <pc:sldChg chg="addSp delSp modSp mod">
        <pc:chgData name="Sthephanny Constanza Cruz Torres" userId="ca1cdfae-73be-45dc-bac0-8a749b5c187b" providerId="ADAL" clId="{FCA63E17-80FE-41D4-9C66-2A04C47D130D}" dt="2026-05-02T22:42:29.930" v="46" actId="14100"/>
        <pc:sldMkLst>
          <pc:docMk/>
          <pc:sldMk cId="1514249308" sldId="259"/>
        </pc:sldMkLst>
        <pc:spChg chg="mod">
          <ac:chgData name="Sthephanny Constanza Cruz Torres" userId="ca1cdfae-73be-45dc-bac0-8a749b5c187b" providerId="ADAL" clId="{FCA63E17-80FE-41D4-9C66-2A04C47D130D}" dt="2026-05-02T22:38:44.364" v="10" actId="20577"/>
          <ac:spMkLst>
            <pc:docMk/>
            <pc:sldMk cId="1514249308" sldId="259"/>
            <ac:spMk id="2" creationId="{54442283-2F1C-202C-390B-879415E18C8D}"/>
          </ac:spMkLst>
        </pc:spChg>
        <pc:spChg chg="mod">
          <ac:chgData name="Sthephanny Constanza Cruz Torres" userId="ca1cdfae-73be-45dc-bac0-8a749b5c187b" providerId="ADAL" clId="{FCA63E17-80FE-41D4-9C66-2A04C47D130D}" dt="2026-05-02T22:41:35.802" v="42" actId="20577"/>
          <ac:spMkLst>
            <pc:docMk/>
            <pc:sldMk cId="1514249308" sldId="259"/>
            <ac:spMk id="6" creationId="{3DF26853-7D93-D61C-57ED-5625750C6DF2}"/>
          </ac:spMkLst>
        </pc:spChg>
      </pc:sldChg>
      <pc:sldChg chg="addSp delSp modSp mod">
        <pc:chgData name="Sthephanny Constanza Cruz Torres" userId="ca1cdfae-73be-45dc-bac0-8a749b5c187b" providerId="ADAL" clId="{FCA63E17-80FE-41D4-9C66-2A04C47D130D}" dt="2026-05-02T22:47:57.799" v="68" actId="20577"/>
        <pc:sldMkLst>
          <pc:docMk/>
          <pc:sldMk cId="3508192768" sldId="260"/>
        </pc:sldMkLst>
        <pc:spChg chg="mod">
          <ac:chgData name="Sthephanny Constanza Cruz Torres" userId="ca1cdfae-73be-45dc-bac0-8a749b5c187b" providerId="ADAL" clId="{FCA63E17-80FE-41D4-9C66-2A04C47D130D}" dt="2026-05-02T22:42:44.682" v="49" actId="20577"/>
          <ac:spMkLst>
            <pc:docMk/>
            <pc:sldMk cId="3508192768" sldId="260"/>
            <ac:spMk id="2" creationId="{B18F47D1-FA86-ADA2-6C54-51772E034785}"/>
          </ac:spMkLst>
        </pc:spChg>
        <pc:spChg chg="mod">
          <ac:chgData name="Sthephanny Constanza Cruz Torres" userId="ca1cdfae-73be-45dc-bac0-8a749b5c187b" providerId="ADAL" clId="{FCA63E17-80FE-41D4-9C66-2A04C47D130D}" dt="2026-05-02T22:47:57.799" v="68" actId="20577"/>
          <ac:spMkLst>
            <pc:docMk/>
            <pc:sldMk cId="3508192768" sldId="260"/>
            <ac:spMk id="6" creationId="{425D8555-FEEB-A295-691E-0F85BEE6AE3C}"/>
          </ac:spMkLst>
        </pc:spChg>
      </pc:sldChg>
      <pc:sldChg chg="addSp delSp modSp mod">
        <pc:chgData name="Sthephanny Constanza Cruz Torres" userId="ca1cdfae-73be-45dc-bac0-8a749b5c187b" providerId="ADAL" clId="{FCA63E17-80FE-41D4-9C66-2A04C47D130D}" dt="2026-05-02T22:55:45.903" v="80" actId="20577"/>
        <pc:sldMkLst>
          <pc:docMk/>
          <pc:sldMk cId="2224199290" sldId="263"/>
        </pc:sldMkLst>
        <pc:spChg chg="mod">
          <ac:chgData name="Sthephanny Constanza Cruz Torres" userId="ca1cdfae-73be-45dc-bac0-8a749b5c187b" providerId="ADAL" clId="{FCA63E17-80FE-41D4-9C66-2A04C47D130D}" dt="2026-05-02T22:48:09.149" v="71" actId="20577"/>
          <ac:spMkLst>
            <pc:docMk/>
            <pc:sldMk cId="2224199290" sldId="263"/>
            <ac:spMk id="2" creationId="{CA11DE08-F1D7-2FB6-B35D-B8959CE064C8}"/>
          </ac:spMkLst>
        </pc:spChg>
        <pc:spChg chg="mod">
          <ac:chgData name="Sthephanny Constanza Cruz Torres" userId="ca1cdfae-73be-45dc-bac0-8a749b5c187b" providerId="ADAL" clId="{FCA63E17-80FE-41D4-9C66-2A04C47D130D}" dt="2026-05-02T22:55:45.903" v="80" actId="20577"/>
          <ac:spMkLst>
            <pc:docMk/>
            <pc:sldMk cId="2224199290" sldId="263"/>
            <ac:spMk id="6" creationId="{884396DD-8750-A08A-6CC2-AD5590E39D55}"/>
          </ac:spMkLst>
        </pc:spChg>
      </pc:sldChg>
      <pc:sldChg chg="modSp mod">
        <pc:chgData name="Sthephanny Constanza Cruz Torres" userId="ca1cdfae-73be-45dc-bac0-8a749b5c187b" providerId="ADAL" clId="{FCA63E17-80FE-41D4-9C66-2A04C47D130D}" dt="2026-05-02T22:56:34.996" v="83" actId="20577"/>
        <pc:sldMkLst>
          <pc:docMk/>
          <pc:sldMk cId="2892225664" sldId="264"/>
        </pc:sldMkLst>
        <pc:spChg chg="mod">
          <ac:chgData name="Sthephanny Constanza Cruz Torres" userId="ca1cdfae-73be-45dc-bac0-8a749b5c187b" providerId="ADAL" clId="{FCA63E17-80FE-41D4-9C66-2A04C47D130D}" dt="2026-05-02T22:56:34.996" v="83" actId="20577"/>
          <ac:spMkLst>
            <pc:docMk/>
            <pc:sldMk cId="2892225664" sldId="264"/>
            <ac:spMk id="2" creationId="{A7316B4F-3C66-3851-7312-3C306C537D22}"/>
          </ac:spMkLst>
        </pc:spChg>
      </pc:sldChg>
      <pc:sldChg chg="modSp mod">
        <pc:chgData name="Sthephanny Constanza Cruz Torres" userId="ca1cdfae-73be-45dc-bac0-8a749b5c187b" providerId="ADAL" clId="{FCA63E17-80FE-41D4-9C66-2A04C47D130D}" dt="2026-05-02T22:56:40.509" v="86" actId="20577"/>
        <pc:sldMkLst>
          <pc:docMk/>
          <pc:sldMk cId="2821541751" sldId="265"/>
        </pc:sldMkLst>
        <pc:spChg chg="mod">
          <ac:chgData name="Sthephanny Constanza Cruz Torres" userId="ca1cdfae-73be-45dc-bac0-8a749b5c187b" providerId="ADAL" clId="{FCA63E17-80FE-41D4-9C66-2A04C47D130D}" dt="2026-05-02T22:56:40.509" v="86" actId="20577"/>
          <ac:spMkLst>
            <pc:docMk/>
            <pc:sldMk cId="2821541751" sldId="265"/>
            <ac:spMk id="2" creationId="{8D3DCEC7-D1DB-8A32-C5E9-26E743F3252A}"/>
          </ac:spMkLst>
        </pc:spChg>
      </pc:sldChg>
    </pc:docChg>
  </pc:docChgLst>
  <pc:docChgLst>
    <pc:chgData name="Sthephanny Constanza Cruz Torres" userId="ca1cdfae-73be-45dc-bac0-8a749b5c187b" providerId="ADAL" clId="{BB77DE6D-7C26-409D-9181-FF285FB4A55E}"/>
    <pc:docChg chg="modSld">
      <pc:chgData name="Sthephanny Constanza Cruz Torres" userId="ca1cdfae-73be-45dc-bac0-8a749b5c187b" providerId="ADAL" clId="{BB77DE6D-7C26-409D-9181-FF285FB4A55E}" dt="2026-05-02T22:26:55.245" v="5"/>
      <pc:docMkLst>
        <pc:docMk/>
      </pc:docMkLst>
      <pc:sldChg chg="modSp">
        <pc:chgData name="Sthephanny Constanza Cruz Torres" userId="ca1cdfae-73be-45dc-bac0-8a749b5c187b" providerId="ADAL" clId="{BB77DE6D-7C26-409D-9181-FF285FB4A55E}" dt="2026-05-02T22:26:55.245" v="5"/>
        <pc:sldMkLst>
          <pc:docMk/>
          <pc:sldMk cId="3508192768" sldId="260"/>
        </pc:sldMkLst>
      </pc:sldChg>
    </pc:docChg>
  </pc:docChgLst>
  <pc:docChgLst>
    <pc:chgData name="Sthephanny Constanza Cruz Torres" userId="ca1cdfae-73be-45dc-bac0-8a749b5c187b" providerId="ADAL" clId="{9DAD34A0-177B-4FC2-96C6-4974C43F521B}"/>
    <pc:docChg chg="undo custSel addSld delSld modSld">
      <pc:chgData name="Sthephanny Constanza Cruz Torres" userId="ca1cdfae-73be-45dc-bac0-8a749b5c187b" providerId="ADAL" clId="{9DAD34A0-177B-4FC2-96C6-4974C43F521B}" dt="2026-05-14T19:36:02.621" v="70" actId="47"/>
      <pc:docMkLst>
        <pc:docMk/>
      </pc:docMkLst>
      <pc:sldChg chg="addSp delSp modSp mod">
        <pc:chgData name="Sthephanny Constanza Cruz Torres" userId="ca1cdfae-73be-45dc-bac0-8a749b5c187b" providerId="ADAL" clId="{9DAD34A0-177B-4FC2-96C6-4974C43F521B}" dt="2026-05-13T03:05:55.651" v="31" actId="27636"/>
        <pc:sldMkLst>
          <pc:docMk/>
          <pc:sldMk cId="1514249308" sldId="259"/>
        </pc:sldMkLst>
        <pc:spChg chg="mod">
          <ac:chgData name="Sthephanny Constanza Cruz Torres" userId="ca1cdfae-73be-45dc-bac0-8a749b5c187b" providerId="ADAL" clId="{9DAD34A0-177B-4FC2-96C6-4974C43F521B}" dt="2026-05-13T03:05:55.651" v="31" actId="27636"/>
          <ac:spMkLst>
            <pc:docMk/>
            <pc:sldMk cId="1514249308" sldId="259"/>
            <ac:spMk id="6" creationId="{3DF26853-7D93-D61C-57ED-5625750C6DF2}"/>
          </ac:spMkLst>
        </pc:spChg>
        <pc:graphicFrameChg chg="add mod modGraphic">
          <ac:chgData name="Sthephanny Constanza Cruz Torres" userId="ca1cdfae-73be-45dc-bac0-8a749b5c187b" providerId="ADAL" clId="{9DAD34A0-177B-4FC2-96C6-4974C43F521B}" dt="2026-05-13T03:03:31.899" v="7" actId="113"/>
          <ac:graphicFrameMkLst>
            <pc:docMk/>
            <pc:sldMk cId="1514249308" sldId="259"/>
            <ac:graphicFrameMk id="3" creationId="{FC4193F0-2C87-07BD-667A-6D08E49822F3}"/>
          </ac:graphicFrameMkLst>
        </pc:graphicFrameChg>
        <pc:graphicFrameChg chg="del">
          <ac:chgData name="Sthephanny Constanza Cruz Torres" userId="ca1cdfae-73be-45dc-bac0-8a749b5c187b" providerId="ADAL" clId="{9DAD34A0-177B-4FC2-96C6-4974C43F521B}" dt="2026-05-13T03:03:15.112" v="0" actId="478"/>
          <ac:graphicFrameMkLst>
            <pc:docMk/>
            <pc:sldMk cId="1514249308" sldId="259"/>
            <ac:graphicFrameMk id="5" creationId="{780989CF-2A45-9810-AD60-100B19192380}"/>
          </ac:graphicFrameMkLst>
        </pc:graphicFrameChg>
      </pc:sldChg>
      <pc:sldChg chg="addSp delSp modSp mod">
        <pc:chgData name="Sthephanny Constanza Cruz Torres" userId="ca1cdfae-73be-45dc-bac0-8a749b5c187b" providerId="ADAL" clId="{9DAD34A0-177B-4FC2-96C6-4974C43F521B}" dt="2026-05-13T03:07:59.452" v="47" actId="20577"/>
        <pc:sldMkLst>
          <pc:docMk/>
          <pc:sldMk cId="3508192768" sldId="260"/>
        </pc:sldMkLst>
        <pc:spChg chg="mod">
          <ac:chgData name="Sthephanny Constanza Cruz Torres" userId="ca1cdfae-73be-45dc-bac0-8a749b5c187b" providerId="ADAL" clId="{9DAD34A0-177B-4FC2-96C6-4974C43F521B}" dt="2026-05-13T03:07:59.452" v="47" actId="20577"/>
          <ac:spMkLst>
            <pc:docMk/>
            <pc:sldMk cId="3508192768" sldId="260"/>
            <ac:spMk id="6" creationId="{425D8555-FEEB-A295-691E-0F85BEE6AE3C}"/>
          </ac:spMkLst>
        </pc:spChg>
        <pc:graphicFrameChg chg="add mod modGraphic">
          <ac:chgData name="Sthephanny Constanza Cruz Torres" userId="ca1cdfae-73be-45dc-bac0-8a749b5c187b" providerId="ADAL" clId="{9DAD34A0-177B-4FC2-96C6-4974C43F521B}" dt="2026-05-13T03:06:37.354" v="36" actId="121"/>
          <ac:graphicFrameMkLst>
            <pc:docMk/>
            <pc:sldMk cId="3508192768" sldId="260"/>
            <ac:graphicFrameMk id="3" creationId="{7CDB4FC4-868A-78A6-9EFD-D44DC9D675BD}"/>
          </ac:graphicFrameMkLst>
        </pc:graphicFrameChg>
        <pc:graphicFrameChg chg="del">
          <ac:chgData name="Sthephanny Constanza Cruz Torres" userId="ca1cdfae-73be-45dc-bac0-8a749b5c187b" providerId="ADAL" clId="{9DAD34A0-177B-4FC2-96C6-4974C43F521B}" dt="2026-05-13T03:06:06.316" v="32" actId="478"/>
          <ac:graphicFrameMkLst>
            <pc:docMk/>
            <pc:sldMk cId="3508192768" sldId="260"/>
            <ac:graphicFrameMk id="10" creationId="{55D0FBC2-1698-5C4C-C5F1-1DC30A0AE8F2}"/>
          </ac:graphicFrameMkLst>
        </pc:graphicFrameChg>
      </pc:sldChg>
      <pc:sldChg chg="modSp mod">
        <pc:chgData name="Sthephanny Constanza Cruz Torres" userId="ca1cdfae-73be-45dc-bac0-8a749b5c187b" providerId="ADAL" clId="{9DAD34A0-177B-4FC2-96C6-4974C43F521B}" dt="2026-05-13T03:08:11.951" v="48" actId="20577"/>
        <pc:sldMkLst>
          <pc:docMk/>
          <pc:sldMk cId="2224199290" sldId="263"/>
        </pc:sldMkLst>
        <pc:spChg chg="mod">
          <ac:chgData name="Sthephanny Constanza Cruz Torres" userId="ca1cdfae-73be-45dc-bac0-8a749b5c187b" providerId="ADAL" clId="{9DAD34A0-177B-4FC2-96C6-4974C43F521B}" dt="2026-05-13T03:08:11.951" v="48" actId="20577"/>
          <ac:spMkLst>
            <pc:docMk/>
            <pc:sldMk cId="2224199290" sldId="263"/>
            <ac:spMk id="6" creationId="{884396DD-8750-A08A-6CC2-AD5590E39D55}"/>
          </ac:spMkLst>
        </pc:spChg>
      </pc:sldChg>
      <pc:sldChg chg="addSp delSp modSp mod">
        <pc:chgData name="Sthephanny Constanza Cruz Torres" userId="ca1cdfae-73be-45dc-bac0-8a749b5c187b" providerId="ADAL" clId="{9DAD34A0-177B-4FC2-96C6-4974C43F521B}" dt="2026-05-13T03:09:13.254" v="63" actId="27636"/>
        <pc:sldMkLst>
          <pc:docMk/>
          <pc:sldMk cId="2892225664" sldId="264"/>
        </pc:sldMkLst>
        <pc:spChg chg="del">
          <ac:chgData name="Sthephanny Constanza Cruz Torres" userId="ca1cdfae-73be-45dc-bac0-8a749b5c187b" providerId="ADAL" clId="{9DAD34A0-177B-4FC2-96C6-4974C43F521B}" dt="2026-05-13T03:08:28.305" v="49" actId="478"/>
          <ac:spMkLst>
            <pc:docMk/>
            <pc:sldMk cId="2892225664" sldId="264"/>
            <ac:spMk id="3" creationId="{CAB76468-2CF9-EC86-6430-7628C5D6EAEF}"/>
          </ac:spMkLst>
        </pc:spChg>
        <pc:spChg chg="mod">
          <ac:chgData name="Sthephanny Constanza Cruz Torres" userId="ca1cdfae-73be-45dc-bac0-8a749b5c187b" providerId="ADAL" clId="{9DAD34A0-177B-4FC2-96C6-4974C43F521B}" dt="2026-05-13T03:09:07.965" v="60" actId="1076"/>
          <ac:spMkLst>
            <pc:docMk/>
            <pc:sldMk cId="2892225664" sldId="264"/>
            <ac:spMk id="4" creationId="{C053F37E-ECE3-B38D-B7FF-5B304AF95B8D}"/>
          </ac:spMkLst>
        </pc:spChg>
        <pc:spChg chg="add del mod">
          <ac:chgData name="Sthephanny Constanza Cruz Torres" userId="ca1cdfae-73be-45dc-bac0-8a749b5c187b" providerId="ADAL" clId="{9DAD34A0-177B-4FC2-96C6-4974C43F521B}" dt="2026-05-13T03:08:34.522" v="51" actId="478"/>
          <ac:spMkLst>
            <pc:docMk/>
            <pc:sldMk cId="2892225664" sldId="264"/>
            <ac:spMk id="8" creationId="{3E596522-999F-984C-3AC3-0CE78697344A}"/>
          </ac:spMkLst>
        </pc:spChg>
        <pc:spChg chg="add mod">
          <ac:chgData name="Sthephanny Constanza Cruz Torres" userId="ca1cdfae-73be-45dc-bac0-8a749b5c187b" providerId="ADAL" clId="{9DAD34A0-177B-4FC2-96C6-4974C43F521B}" dt="2026-05-13T03:09:13.254" v="63" actId="27636"/>
          <ac:spMkLst>
            <pc:docMk/>
            <pc:sldMk cId="2892225664" sldId="264"/>
            <ac:spMk id="9" creationId="{423F2D8D-59A4-CDA3-A8B1-F9DE15528853}"/>
          </ac:spMkLst>
        </pc:spChg>
        <pc:graphicFrameChg chg="mod modGraphic">
          <ac:chgData name="Sthephanny Constanza Cruz Torres" userId="ca1cdfae-73be-45dc-bac0-8a749b5c187b" providerId="ADAL" clId="{9DAD34A0-177B-4FC2-96C6-4974C43F521B}" dt="2026-05-13T03:08:50.742" v="55" actId="1076"/>
          <ac:graphicFrameMkLst>
            <pc:docMk/>
            <pc:sldMk cId="2892225664" sldId="264"/>
            <ac:graphicFrameMk id="6" creationId="{C9CF6889-CC20-8806-EE9B-A3EB20D9C6F6}"/>
          </ac:graphicFrameMkLst>
        </pc:graphicFrameChg>
        <pc:picChg chg="mod">
          <ac:chgData name="Sthephanny Constanza Cruz Torres" userId="ca1cdfae-73be-45dc-bac0-8a749b5c187b" providerId="ADAL" clId="{9DAD34A0-177B-4FC2-96C6-4974C43F521B}" dt="2026-05-13T03:09:10.489" v="61" actId="1076"/>
          <ac:picMkLst>
            <pc:docMk/>
            <pc:sldMk cId="2892225664" sldId="264"/>
            <ac:picMk id="5" creationId="{86B1B0DA-E8CC-6CF8-6DF9-65B819A62F13}"/>
          </ac:picMkLst>
        </pc:picChg>
      </pc:sldChg>
      <pc:sldChg chg="modSp mod">
        <pc:chgData name="Sthephanny Constanza Cruz Torres" userId="ca1cdfae-73be-45dc-bac0-8a749b5c187b" providerId="ADAL" clId="{9DAD34A0-177B-4FC2-96C6-4974C43F521B}" dt="2026-05-13T03:13:52.706" v="67" actId="27636"/>
        <pc:sldMkLst>
          <pc:docMk/>
          <pc:sldMk cId="2821541751" sldId="265"/>
        </pc:sldMkLst>
        <pc:spChg chg="mod">
          <ac:chgData name="Sthephanny Constanza Cruz Torres" userId="ca1cdfae-73be-45dc-bac0-8a749b5c187b" providerId="ADAL" clId="{9DAD34A0-177B-4FC2-96C6-4974C43F521B}" dt="2026-05-13T03:13:52.706" v="67" actId="27636"/>
          <ac:spMkLst>
            <pc:docMk/>
            <pc:sldMk cId="2821541751" sldId="265"/>
            <ac:spMk id="5" creationId="{5FAB15A3-10A3-53AD-8B95-F01FB9A7FBD0}"/>
          </ac:spMkLst>
        </pc:spChg>
      </pc:sldChg>
      <pc:sldChg chg="new del">
        <pc:chgData name="Sthephanny Constanza Cruz Torres" userId="ca1cdfae-73be-45dc-bac0-8a749b5c187b" providerId="ADAL" clId="{9DAD34A0-177B-4FC2-96C6-4974C43F521B}" dt="2026-05-14T19:36:02.621" v="70" actId="47"/>
        <pc:sldMkLst>
          <pc:docMk/>
          <pc:sldMk cId="2440386892" sldId="266"/>
        </pc:sldMkLst>
      </pc:sldChg>
      <pc:sldChg chg="add">
        <pc:chgData name="Sthephanny Constanza Cruz Torres" userId="ca1cdfae-73be-45dc-bac0-8a749b5c187b" providerId="ADAL" clId="{9DAD34A0-177B-4FC2-96C6-4974C43F521B}" dt="2026-05-14T19:36:00.593" v="69"/>
        <pc:sldMkLst>
          <pc:docMk/>
          <pc:sldMk cId="1982283269" sldId="26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E86345-6E9F-4007-B7C5-35A9B4DE19FB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F3FDD4-7C0C-47AC-880D-1088B150BF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78795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2038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23054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10834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36867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01187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711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39868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47142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37799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6851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76783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6763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A9F529C3-C941-49FD-8C67-82F134F64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50000"/>
              <a:lumOff val="5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0586029-32A0-47E5-9AEC-AE3ABA6B9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 4">
            <a:extLst>
              <a:ext uri="{FF2B5EF4-FFF2-40B4-BE49-F238E27FC236}">
                <a16:creationId xmlns:a16="http://schemas.microsoft.com/office/drawing/2014/main" id="{A710C632-A03E-AF3F-F551-46DAA8445A85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22459" y="1895255"/>
            <a:ext cx="3114715" cy="2557874"/>
          </a:xfrm>
          <a:prstGeom prst="rect">
            <a:avLst/>
          </a:prstGeom>
        </p:spPr>
      </p:pic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8C730EAB-A532-4295-A302-FB4B90DB9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79958" y="1143000"/>
            <a:ext cx="0" cy="4572000"/>
          </a:xfrm>
          <a:prstGeom prst="line">
            <a:avLst/>
          </a:prstGeom>
          <a:ln>
            <a:solidFill>
              <a:srgbClr val="4E4E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8A00B088-69FB-F436-27E3-3B69264B7291}"/>
              </a:ext>
            </a:extLst>
          </p:cNvPr>
          <p:cNvSpPr txBox="1"/>
          <p:nvPr/>
        </p:nvSpPr>
        <p:spPr>
          <a:xfrm>
            <a:off x="6344776" y="3031201"/>
            <a:ext cx="4762495" cy="14219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defTabSz="914400">
              <a:lnSpc>
                <a:spcPct val="90000"/>
              </a:lnSpc>
              <a:spcBef>
                <a:spcPct val="0"/>
              </a:spcBef>
              <a:buNone/>
              <a:defRPr sz="2400" b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  <a:ea typeface="+mj-ea"/>
                <a:cs typeface="+mj-cs"/>
              </a:defRPr>
            </a:lvl1pPr>
          </a:lstStyle>
          <a:p>
            <a:pPr algn="ctr"/>
            <a:r>
              <a:rPr lang="es-MX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INFORME DE EJECUCIÓN PRESUPUESTAL</a:t>
            </a:r>
          </a:p>
          <a:p>
            <a:endParaRPr lang="es-MX" sz="20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s-MX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Abril 2026</a:t>
            </a:r>
          </a:p>
        </p:txBody>
      </p:sp>
    </p:spTree>
    <p:extLst>
      <p:ext uri="{BB962C8B-B14F-4D97-AF65-F5344CB8AC3E}">
        <p14:creationId xmlns:p14="http://schemas.microsoft.com/office/powerpoint/2010/main" val="890449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0B9EE3F3-89B7-43C3-8651-C4C968309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0395C50-F45A-B1B6-948D-9A26572E9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79" y="1273254"/>
            <a:ext cx="7919721" cy="834027"/>
          </a:xfrm>
        </p:spPr>
        <p:txBody>
          <a:bodyPr anchor="b">
            <a:normAutofit/>
          </a:bodyPr>
          <a:lstStyle/>
          <a:p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DATOS GENERALES</a:t>
            </a:r>
            <a:b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</a:b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ASIGNACIÓN PRESUPUESTO AÑO 2026</a:t>
            </a:r>
            <a:endParaRPr lang="es-CO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33AE4636-AEEC-45D6-84D4-7AC2DA48E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49223" y="387939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8D9CE0F4-2EB2-4F1F-8AAC-DB3571D9FE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1480" y="2285541"/>
            <a:ext cx="438912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26E694E-4DE5-8EBD-C9EB-763A91AED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3164280"/>
            <a:ext cx="6751321" cy="20537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1400" dirty="0">
                <a:latin typeface="Montserrat" panose="00000500000000000000" pitchFamily="2" charset="0"/>
              </a:rPr>
              <a:t>Mediante Resolución </a:t>
            </a:r>
            <a:r>
              <a:rPr lang="es-ES" sz="1400" b="1" dirty="0" err="1">
                <a:latin typeface="Montserrat" panose="00000500000000000000" pitchFamily="2" charset="0"/>
              </a:rPr>
              <a:t>Nº</a:t>
            </a:r>
            <a:r>
              <a:rPr lang="es-ES" sz="1400" b="1" dirty="0">
                <a:latin typeface="Montserrat" panose="00000500000000000000" pitchFamily="2" charset="0"/>
              </a:rPr>
              <a:t>. 2026100000007CS</a:t>
            </a:r>
            <a:r>
              <a:rPr lang="es-ES" sz="1400" dirty="0">
                <a:latin typeface="Montserrat" panose="00000500000000000000" pitchFamily="2" charset="0"/>
              </a:rPr>
              <a:t>, datada en el Despacho del Superintendente, el 2 de enero de 2026; por la cual se realiza la desagregación del Presupuesto de Gastos de Funcionamiento y Gastos de Inversión de la Superintendencia de Vigilancia y Seguridad Privada -SUPERVIGILANCIA- para la vigencia fiscal 2026, asignado por el Gobierno Nacional a través del Decreto 1477 del 30 de diciembre de 2025 (…)</a:t>
            </a:r>
            <a:endParaRPr lang="es-CO" sz="1400" dirty="0">
              <a:latin typeface="Montserrat" panose="00000500000000000000" pitchFamily="2" charset="0"/>
            </a:endParaRPr>
          </a:p>
        </p:txBody>
      </p:sp>
      <p:pic>
        <p:nvPicPr>
          <p:cNvPr id="46" name="Imagen 45">
            <a:extLst>
              <a:ext uri="{FF2B5EF4-FFF2-40B4-BE49-F238E27FC236}">
                <a16:creationId xmlns:a16="http://schemas.microsoft.com/office/drawing/2014/main" id="{AEBCAD9A-7ADF-C3C3-BFF1-286CF0441F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9237" y="1129877"/>
            <a:ext cx="2288751" cy="4598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507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882A23-DEA3-82C5-2002-12CECB78E9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FCC3ED-A3B2-CADD-169A-63CF24C65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APROPIACIÓN VIGENTE - GENERAL</a:t>
            </a:r>
            <a:b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</a:b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PRESUPUESTO AÑO 2026 (Corte a 30/04/2026)</a:t>
            </a:r>
            <a:endParaRPr lang="es-CO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34103C-E114-78A6-1AA0-89AE8DE5F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8759" y="1685378"/>
            <a:ext cx="8814817" cy="557784"/>
          </a:xfrm>
        </p:spPr>
        <p:txBody>
          <a:bodyPr anchor="ctr">
            <a:normAutofit fontScale="70000" lnSpcReduction="20000"/>
          </a:bodyPr>
          <a:lstStyle/>
          <a:p>
            <a:pPr marL="0" indent="0" algn="just">
              <a:buNone/>
            </a:pPr>
            <a:r>
              <a:rPr lang="es-ES" sz="1600" b="1" dirty="0">
                <a:solidFill>
                  <a:schemeClr val="accent3">
                    <a:lumMod val="75000"/>
                  </a:schemeClr>
                </a:solidFill>
                <a:latin typeface="Montserrat" panose="00000500000000000000" pitchFamily="2" charset="0"/>
              </a:rPr>
              <a:t>CONCEPTO GENERAL: </a:t>
            </a:r>
            <a:r>
              <a:rPr lang="es-ES" sz="1600" dirty="0">
                <a:latin typeface="Montserrat" panose="00000500000000000000" pitchFamily="2" charset="0"/>
              </a:rPr>
              <a:t>La Apropiación Vigente representa el monto presupuestal legalmente autorizado y actualizado con el que cuenta una entidad para atender sus compromisos durante la vigencia. Es decir, es la base sobre la cual normalmente se analiza: Compromisos, Obligaciones, Pagos, Ejecución presupuestal y Porcentaje de ejecución.</a:t>
            </a:r>
            <a:endParaRPr lang="es-CO" sz="1600" dirty="0">
              <a:latin typeface="Montserrat" panose="00000500000000000000" pitchFamily="2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FB9030C8-EE0A-BFD5-DEBD-E631707331E9}"/>
              </a:ext>
            </a:extLst>
          </p:cNvPr>
          <p:cNvSpPr txBox="1">
            <a:spLocks/>
          </p:cNvSpPr>
          <p:nvPr/>
        </p:nvSpPr>
        <p:spPr>
          <a:xfrm>
            <a:off x="7607752" y="2628900"/>
            <a:ext cx="3907974" cy="350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  <a:ea typeface="+mj-ea"/>
                <a:cs typeface="+mj-cs"/>
              </a:rPr>
              <a:t>ANALISIS</a:t>
            </a:r>
            <a:r>
              <a:rPr lang="es-ES" sz="1200" b="1" dirty="0">
                <a:solidFill>
                  <a:schemeClr val="accent3">
                    <a:lumMod val="75000"/>
                  </a:schemeClr>
                </a:solidFill>
                <a:latin typeface="Montserrat" panose="00000500000000000000" pitchFamily="2" charset="0"/>
              </a:rPr>
              <a:t>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200" dirty="0">
                <a:latin typeface="Montserrat" panose="00000500000000000000" pitchFamily="2" charset="0"/>
              </a:rPr>
              <a:t>El presupuesto inicial aprobado asciende a $37.667 millones, correspondiente al 100% del marco presupuestal base.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200" dirty="0">
                <a:latin typeface="Montserrat" panose="00000500000000000000" pitchFamily="2" charset="0"/>
              </a:rPr>
              <a:t>Sobre este valor, la apropiación vigente alcanza $30.901 millones, equivalente al 82%, mientras que el concepto previo (Apropiación bloqueada) representa $1.734 millones de los cuales $734 millones corresponden a Funcionamiento - Nómina y $1.000 millones a Funcionamiento – Otras transferencias, es decir, el 5%.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200" dirty="0">
                <a:latin typeface="Montserrat" panose="00000500000000000000" pitchFamily="2" charset="0"/>
              </a:rPr>
              <a:t>La composición evidencia una participación reducida de los recursos frente al presupuesto inicialmente aprobado. Las apropiaciones bloqueadas pueden ser objeto de levantamiento de previo concepto para trasladarlas o desagregarlas según la necesidad de la entidad.</a:t>
            </a:r>
            <a:endParaRPr lang="es-CO" sz="1200" dirty="0">
              <a:latin typeface="Montserrat" panose="00000500000000000000" pitchFamily="2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CCEB44C-ADDC-BF36-2581-0AC85DB1F1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701" y="2557272"/>
            <a:ext cx="6686493" cy="3224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261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7F9F86-16D9-34D8-2830-7FFBC0935B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442283-2F1C-202C-390B-879415E18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APROPIACIÓN VIGENTE – Funcionamiento</a:t>
            </a:r>
            <a:b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</a:b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PRESUPUESTO AÑO 2026 (Corte a 30/04/2026)</a:t>
            </a:r>
            <a:endParaRPr lang="es-CO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3DF26853-7D93-D61C-57ED-5625750C6DF2}"/>
              </a:ext>
            </a:extLst>
          </p:cNvPr>
          <p:cNvSpPr txBox="1">
            <a:spLocks/>
          </p:cNvSpPr>
          <p:nvPr/>
        </p:nvSpPr>
        <p:spPr>
          <a:xfrm>
            <a:off x="6941058" y="2260471"/>
            <a:ext cx="3989409" cy="2912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  <a:ea typeface="+mj-ea"/>
                <a:cs typeface="+mj-cs"/>
              </a:rPr>
              <a:t>ANALISIS</a:t>
            </a:r>
            <a:r>
              <a:rPr lang="es-ES" sz="1400" b="1" dirty="0">
                <a:solidFill>
                  <a:schemeClr val="accent3">
                    <a:lumMod val="75000"/>
                  </a:schemeClr>
                </a:solidFill>
                <a:latin typeface="Montserrat" panose="00000500000000000000" pitchFamily="2" charset="0"/>
              </a:rPr>
              <a:t>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MX" sz="1400" dirty="0">
                <a:latin typeface="Montserrat" panose="00000500000000000000" pitchFamily="2" charset="0"/>
              </a:rPr>
              <a:t>El componente de Funcionamiento registra una apropiación vigente de $32.635 millones, de los cuales $1.734 millones se encuentran en previo concepto y $30.901 millones están disponibles.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MX" sz="1400" dirty="0">
                <a:latin typeface="Montserrat" panose="00000500000000000000" pitchFamily="2" charset="0"/>
              </a:rPr>
              <a:t>Sobre esta apropiación se han expedido certificados de disponibilidad presupuestal por </a:t>
            </a:r>
            <a:r>
              <a:rPr lang="es-ES" sz="1400" dirty="0">
                <a:latin typeface="Montserrat" panose="00000500000000000000" pitchFamily="2" charset="0"/>
              </a:rPr>
              <a:t>$27.591 </a:t>
            </a:r>
            <a:r>
              <a:rPr lang="es-MX" sz="1400" dirty="0">
                <a:latin typeface="Montserrat" panose="00000500000000000000" pitchFamily="2" charset="0"/>
              </a:rPr>
              <a:t>millones, equivalentes al 89 % de la apropiación disponible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MX" sz="1400" dirty="0">
                <a:latin typeface="Montserrat" panose="00000500000000000000" pitchFamily="2" charset="0"/>
              </a:rPr>
              <a:t>En cuanto a la ejecución, los compromisos ascienden a </a:t>
            </a:r>
            <a:r>
              <a:rPr lang="es-ES" sz="1400" dirty="0">
                <a:latin typeface="Montserrat" panose="00000500000000000000" pitchFamily="2" charset="0"/>
              </a:rPr>
              <a:t>$17.888 </a:t>
            </a:r>
            <a:r>
              <a:rPr lang="es-MX" sz="1400" dirty="0">
                <a:latin typeface="Montserrat" panose="00000500000000000000" pitchFamily="2" charset="0"/>
              </a:rPr>
              <a:t>millones (65%), mientras que las obligaciones representan </a:t>
            </a:r>
            <a:r>
              <a:rPr lang="es-ES" sz="1400" dirty="0">
                <a:latin typeface="Montserrat" panose="00000500000000000000" pitchFamily="2" charset="0"/>
              </a:rPr>
              <a:t>$6.511 millones (36%) y los pagos efectivos alcanzan</a:t>
            </a:r>
            <a:r>
              <a:rPr lang="es-MX" sz="1400" dirty="0">
                <a:latin typeface="Montserrat" panose="00000500000000000000" pitchFamily="2" charset="0"/>
              </a:rPr>
              <a:t> </a:t>
            </a:r>
            <a:r>
              <a:rPr lang="es-ES" sz="1400" dirty="0">
                <a:latin typeface="Montserrat" panose="00000500000000000000" pitchFamily="2" charset="0"/>
              </a:rPr>
              <a:t>$6.389 </a:t>
            </a:r>
            <a:r>
              <a:rPr lang="es-MX" sz="1400" dirty="0">
                <a:latin typeface="Montserrat" panose="00000500000000000000" pitchFamily="2" charset="0"/>
              </a:rPr>
              <a:t>millones, correspondientes al 98 % del total obligado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MX" sz="1400" dirty="0">
                <a:latin typeface="Montserrat" panose="00000500000000000000" pitchFamily="2" charset="0"/>
              </a:rPr>
              <a:t>Lo anterior evidencia que, si bien existe un avance importante en las fases de disponibilidad y compromiso, la ejecución financiera avanza conforme a la planeación presupuestal de la entidad.</a:t>
            </a:r>
            <a:endParaRPr lang="es-CO" sz="1400" dirty="0">
              <a:latin typeface="Montserrat" panose="00000500000000000000" pitchFamily="2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1194D73B-28A4-F2FA-A2E8-48F0CAC620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2719" y="1988126"/>
            <a:ext cx="4464154" cy="3101109"/>
          </a:xfrm>
          <a:prstGeom prst="rect">
            <a:avLst/>
          </a:prstGeom>
        </p:spPr>
      </p:pic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FC4193F0-2C87-07BD-667A-6D08E49822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0014678"/>
              </p:ext>
            </p:extLst>
          </p:nvPr>
        </p:nvGraphicFramePr>
        <p:xfrm>
          <a:off x="2191896" y="5321591"/>
          <a:ext cx="3599304" cy="9594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08983">
                  <a:extLst>
                    <a:ext uri="{9D8B030D-6E8A-4147-A177-3AD203B41FA5}">
                      <a16:colId xmlns:a16="http://schemas.microsoft.com/office/drawing/2014/main" val="1789276174"/>
                    </a:ext>
                  </a:extLst>
                </a:gridCol>
                <a:gridCol w="1190321">
                  <a:extLst>
                    <a:ext uri="{9D8B030D-6E8A-4147-A177-3AD203B41FA5}">
                      <a16:colId xmlns:a16="http://schemas.microsoft.com/office/drawing/2014/main" val="3723283190"/>
                    </a:ext>
                  </a:extLst>
                </a:gridCol>
              </a:tblGrid>
              <a:tr h="1599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APROPIACIÓN VIGENTE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32.635.000.000,00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05990364"/>
                  </a:ext>
                </a:extLst>
              </a:tr>
              <a:tr h="1599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APROPIACIÓN DISPONIBLE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30.901.000.000,00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34917272"/>
                  </a:ext>
                </a:extLst>
              </a:tr>
              <a:tr h="1599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CDP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27.591.403.212,49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5226791"/>
                  </a:ext>
                </a:extLst>
              </a:tr>
              <a:tr h="1599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COMPROMISOS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17.888.699.389,46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52210197"/>
                  </a:ext>
                </a:extLst>
              </a:tr>
              <a:tr h="1599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OBLIGACIONES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  6.511.802.661,00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9653768"/>
                  </a:ext>
                </a:extLst>
              </a:tr>
              <a:tr h="1599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PAGOS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  6.389.756.585,14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850481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4249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B72E5B-990F-E69C-9FAA-39B2BFDDA5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8F47D1-FA86-ADA2-6C54-51772E034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APROPIACIÓN VIGENTE – Detalle Funcionamiento</a:t>
            </a:r>
            <a:b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</a:b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PRESUPUESTO AÑO 2026 (Corte a 30/04/2026)</a:t>
            </a:r>
            <a:endParaRPr lang="es-CO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425D8555-FEEB-A295-691E-0F85BEE6AE3C}"/>
              </a:ext>
            </a:extLst>
          </p:cNvPr>
          <p:cNvSpPr txBox="1">
            <a:spLocks/>
          </p:cNvSpPr>
          <p:nvPr/>
        </p:nvSpPr>
        <p:spPr>
          <a:xfrm>
            <a:off x="6900237" y="1982885"/>
            <a:ext cx="4470654" cy="3499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  <a:ea typeface="+mj-ea"/>
                <a:cs typeface="+mj-cs"/>
              </a:rPr>
              <a:t>ANALISIS: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100" dirty="0">
                <a:latin typeface="Montserrat" panose="00000500000000000000" pitchFamily="2" charset="0"/>
              </a:rPr>
              <a:t>La entidad muestra una ejecución contractual eficiente, pero con una débil conversión a ejecución financiera, generando riesgo de acumulación de obligaciones y afectación en el flujo de caja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1100" b="1" u="sng" dirty="0">
                <a:latin typeface="Montserrat" panose="00000500000000000000" pitchFamily="2" charset="0"/>
              </a:rPr>
              <a:t>Bienes y Servicios:  </a:t>
            </a:r>
            <a:r>
              <a:rPr lang="es-ES" sz="1100" dirty="0">
                <a:latin typeface="Montserrat" panose="00000500000000000000" pitchFamily="2" charset="0"/>
              </a:rPr>
              <a:t>86% comprometido y </a:t>
            </a:r>
            <a:r>
              <a:rPr lang="es-MX" sz="1100" dirty="0">
                <a:latin typeface="Montserrat" panose="00000500000000000000" pitchFamily="2" charset="0"/>
              </a:rPr>
              <a:t>21</a:t>
            </a:r>
            <a:r>
              <a:rPr lang="es-CO" sz="1100" dirty="0">
                <a:latin typeface="Montserrat" panose="00000500000000000000" pitchFamily="2" charset="0"/>
              </a:rPr>
              <a:t>%</a:t>
            </a:r>
            <a:r>
              <a:rPr lang="es-ES" sz="1100" dirty="0">
                <a:latin typeface="Montserrat" panose="00000500000000000000" pitchFamily="2" charset="0"/>
              </a:rPr>
              <a:t> pagado.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1100" b="1" u="sng" dirty="0">
                <a:latin typeface="Montserrat" panose="00000500000000000000" pitchFamily="2" charset="0"/>
              </a:rPr>
              <a:t>Gastos de Personal:  </a:t>
            </a:r>
            <a:r>
              <a:rPr lang="es-ES" sz="1100" dirty="0">
                <a:latin typeface="Montserrat" panose="00000500000000000000" pitchFamily="2" charset="0"/>
              </a:rPr>
              <a:t>22% comprometido y 21% pagado.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1100" b="1" u="sng" dirty="0">
                <a:latin typeface="Montserrat" panose="00000500000000000000" pitchFamily="2" charset="0"/>
              </a:rPr>
              <a:t>Transferencias:  </a:t>
            </a:r>
            <a:r>
              <a:rPr lang="es-CO" sz="1100" dirty="0">
                <a:latin typeface="Montserrat" panose="00000500000000000000" pitchFamily="2" charset="0"/>
              </a:rPr>
              <a:t>0,82% </a:t>
            </a:r>
            <a:r>
              <a:rPr lang="es-ES" sz="1100" dirty="0">
                <a:latin typeface="Montserrat" panose="00000500000000000000" pitchFamily="2" charset="0"/>
              </a:rPr>
              <a:t>comprometido y </a:t>
            </a:r>
            <a:r>
              <a:rPr lang="es-CO" sz="1100" dirty="0">
                <a:latin typeface="Montserrat" panose="00000500000000000000" pitchFamily="2" charset="0"/>
              </a:rPr>
              <a:t>0,784% </a:t>
            </a:r>
            <a:r>
              <a:rPr lang="es-ES" sz="1100" dirty="0">
                <a:latin typeface="Montserrat" panose="00000500000000000000" pitchFamily="2" charset="0"/>
              </a:rPr>
              <a:t>pagado </a:t>
            </a:r>
            <a:endParaRPr lang="es-CO" sz="1100" dirty="0">
              <a:latin typeface="Montserrat" panose="00000500000000000000" pitchFamily="2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s-CO" sz="1100" b="1" u="sng" dirty="0">
                <a:latin typeface="Montserrat" panose="00000500000000000000" pitchFamily="2" charset="0"/>
              </a:rPr>
              <a:t>Tributos: </a:t>
            </a:r>
            <a:r>
              <a:rPr lang="es-CO" sz="1100" dirty="0">
                <a:latin typeface="Montserrat" panose="00000500000000000000" pitchFamily="2" charset="0"/>
              </a:rPr>
              <a:t>57% </a:t>
            </a:r>
            <a:r>
              <a:rPr lang="es-ES" sz="1100" dirty="0">
                <a:latin typeface="Montserrat" panose="00000500000000000000" pitchFamily="2" charset="0"/>
              </a:rPr>
              <a:t>comprometido y </a:t>
            </a:r>
            <a:r>
              <a:rPr lang="es-CO" sz="1100" dirty="0">
                <a:latin typeface="Montserrat" panose="00000500000000000000" pitchFamily="2" charset="0"/>
              </a:rPr>
              <a:t>57% </a:t>
            </a:r>
            <a:r>
              <a:rPr lang="es-ES" sz="1100" dirty="0">
                <a:latin typeface="Montserrat" panose="00000500000000000000" pitchFamily="2" charset="0"/>
              </a:rPr>
              <a:t>pagado </a:t>
            </a:r>
            <a:endParaRPr lang="es-CO" sz="1100" dirty="0">
              <a:latin typeface="Montserrat" panose="00000500000000000000" pitchFamily="2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4C7CB651-342B-20AB-4B6E-FACE971FE39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7536"/>
          <a:stretch/>
        </p:blipFill>
        <p:spPr>
          <a:xfrm>
            <a:off x="821109" y="2097569"/>
            <a:ext cx="5744541" cy="2549552"/>
          </a:xfrm>
          <a:prstGeom prst="rect">
            <a:avLst/>
          </a:prstGeom>
        </p:spPr>
      </p:pic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7CDB4FC4-868A-78A6-9EFD-D44DC9D675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932783"/>
              </p:ext>
            </p:extLst>
          </p:nvPr>
        </p:nvGraphicFramePr>
        <p:xfrm>
          <a:off x="901700" y="5059312"/>
          <a:ext cx="6426200" cy="13398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59000">
                  <a:extLst>
                    <a:ext uri="{9D8B030D-6E8A-4147-A177-3AD203B41FA5}">
                      <a16:colId xmlns:a16="http://schemas.microsoft.com/office/drawing/2014/main" val="165863832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3966704848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25612237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326536447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3107534806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Gastos de Personal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Bienes y Servicios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Transferencias Corrientes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Gastos por tributos Multas, Sanciones e Intereses Mora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0564227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APROPIACIÓN VIGENTE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12.161.000.000,00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17.451.000.000,00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  2.742.000.000,00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     281.000.000,00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3339728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CDP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11.427.000.000,00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15.942.132.712,49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       52.270.500,00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     170.000.000,00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079121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COMPROMISOS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     2.721.584.877,00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14.984.831.172,46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       22.715.340,00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     159.568.000,00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1538410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OBLIGACIONES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     2.721.584.877,00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  3.607.934.444,00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       22.715.340,00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     159.568.000,00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54944814"/>
                  </a:ext>
                </a:extLst>
              </a:tr>
              <a:tr h="1460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PAGOS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     2.612.412.033,00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  3.596.266.614,14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       21.509.938,00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     159.568.000,00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698648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8192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D38DDC-AA75-0EBC-C510-BD7AAFC6BC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11DE08-F1D7-2FB6-B35D-B8959CE06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APROPIACIÓN VIGENTE – Detalle Inversión</a:t>
            </a:r>
            <a:b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</a:b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PRESUPUESTO AÑO 2026 (Corte a 30/04/2026)</a:t>
            </a:r>
            <a:endParaRPr lang="es-CO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884396DD-8750-A08A-6CC2-AD5590E39D55}"/>
              </a:ext>
            </a:extLst>
          </p:cNvPr>
          <p:cNvSpPr txBox="1">
            <a:spLocks/>
          </p:cNvSpPr>
          <p:nvPr/>
        </p:nvSpPr>
        <p:spPr>
          <a:xfrm>
            <a:off x="6900237" y="1982885"/>
            <a:ext cx="4470654" cy="3499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  <a:ea typeface="+mj-ea"/>
                <a:cs typeface="+mj-cs"/>
              </a:rPr>
              <a:t>ANALISIS</a:t>
            </a:r>
            <a:r>
              <a:rPr lang="es-ES" sz="1400" b="1" dirty="0">
                <a:solidFill>
                  <a:schemeClr val="accent3">
                    <a:lumMod val="75000"/>
                  </a:schemeClr>
                </a:solidFill>
                <a:latin typeface="Montserrat" panose="00000500000000000000" pitchFamily="2" charset="0"/>
              </a:rPr>
              <a:t>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400" dirty="0">
                <a:latin typeface="Montserrat" panose="00000500000000000000" pitchFamily="2" charset="0"/>
              </a:rPr>
              <a:t>98% comprometido vs 0.72% pagado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03EFFA3-F876-1256-E182-0AB4ABBF2C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932" y="2850084"/>
            <a:ext cx="5644432" cy="192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199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0D5E9-35BE-51F7-AEC1-F94113816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316B4F-3C66-3851-7312-3C306C537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RESERVAS </a:t>
            </a:r>
            <a:b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</a:b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(Corte a 30/04/2026)</a:t>
            </a:r>
            <a:endParaRPr lang="es-CO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C053F37E-ECE3-B38D-B7FF-5B304AF95B8D}"/>
              </a:ext>
            </a:extLst>
          </p:cNvPr>
          <p:cNvSpPr txBox="1">
            <a:spLocks/>
          </p:cNvSpPr>
          <p:nvPr/>
        </p:nvSpPr>
        <p:spPr>
          <a:xfrm>
            <a:off x="1024466" y="4765959"/>
            <a:ext cx="5791199" cy="12030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  <a:ea typeface="+mj-ea"/>
                <a:cs typeface="+mj-cs"/>
              </a:rPr>
              <a:t>ANALISIS</a:t>
            </a:r>
            <a:r>
              <a:rPr lang="es-ES" sz="1400" b="1" dirty="0">
                <a:solidFill>
                  <a:schemeClr val="accent3">
                    <a:lumMod val="75000"/>
                  </a:schemeClr>
                </a:solidFill>
                <a:latin typeface="Montserrat" panose="00000500000000000000" pitchFamily="2" charset="0"/>
              </a:rPr>
              <a:t>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400" dirty="0">
                <a:latin typeface="Montserrat" panose="00000500000000000000" pitchFamily="2" charset="0"/>
              </a:rPr>
              <a:t>La entidad cuenta con reservas por valor total de $519.603.543,75 constituidas a 31 de diciembre de 2025,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400" dirty="0">
                <a:latin typeface="Montserrat" panose="00000500000000000000" pitchFamily="2" charset="0"/>
              </a:rPr>
              <a:t>De lo anterior en el mes de enero de 2026 se comprometieron un valor total de $66.092.860,72 lo cual corresponde a un 13%.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6B1B0DA-E8CC-6CF8-6DF9-65B819A62F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989" y="2872736"/>
            <a:ext cx="6382078" cy="1435174"/>
          </a:xfrm>
          <a:prstGeom prst="rect">
            <a:avLst/>
          </a:prstGeom>
        </p:spPr>
      </p:pic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C9CF6889-CC20-8806-EE9B-A3EB20D9C6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4133653"/>
              </p:ext>
            </p:extLst>
          </p:nvPr>
        </p:nvGraphicFramePr>
        <p:xfrm>
          <a:off x="7238468" y="3054768"/>
          <a:ext cx="3768199" cy="3131820"/>
        </p:xfrm>
        <a:graphic>
          <a:graphicData uri="http://schemas.openxmlformats.org/drawingml/2006/table">
            <a:tbl>
              <a:tblPr/>
              <a:tblGrid>
                <a:gridCol w="1470813">
                  <a:extLst>
                    <a:ext uri="{9D8B030D-6E8A-4147-A177-3AD203B41FA5}">
                      <a16:colId xmlns:a16="http://schemas.microsoft.com/office/drawing/2014/main" val="1789717135"/>
                    </a:ext>
                  </a:extLst>
                </a:gridCol>
                <a:gridCol w="1191237">
                  <a:extLst>
                    <a:ext uri="{9D8B030D-6E8A-4147-A177-3AD203B41FA5}">
                      <a16:colId xmlns:a16="http://schemas.microsoft.com/office/drawing/2014/main" val="3000089509"/>
                    </a:ext>
                  </a:extLst>
                </a:gridCol>
                <a:gridCol w="1106149">
                  <a:extLst>
                    <a:ext uri="{9D8B030D-6E8A-4147-A177-3AD203B41FA5}">
                      <a16:colId xmlns:a16="http://schemas.microsoft.com/office/drawing/2014/main" val="3752656704"/>
                    </a:ext>
                  </a:extLst>
                </a:gridCol>
              </a:tblGrid>
              <a:tr h="1650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A-01-01-02-002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5.568.976,00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738001"/>
                  </a:ext>
                </a:extLst>
              </a:tr>
              <a:tr h="1650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A-02-01-01-006-002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8.657.250,00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159125"/>
                  </a:ext>
                </a:extLst>
              </a:tr>
              <a:tr h="1650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A-02-02-01-002-008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3.868.805,00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1518680"/>
                  </a:ext>
                </a:extLst>
              </a:tr>
              <a:tr h="1650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A-02-02-01-003-003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1.237.879,07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1949759"/>
                  </a:ext>
                </a:extLst>
              </a:tr>
              <a:tr h="1650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A-02-02-02-006-003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4.000.000,00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4616545"/>
                  </a:ext>
                </a:extLst>
              </a:tr>
              <a:tr h="1650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A-02-02-02-006-004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2.154.908,00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5793889"/>
                  </a:ext>
                </a:extLst>
              </a:tr>
              <a:tr h="1650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A-02-02-02-006-007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4.000.000,00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7206919"/>
                  </a:ext>
                </a:extLst>
              </a:tr>
              <a:tr h="1650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A-02-02-02-006-008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6.579.240,00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6098973"/>
                  </a:ext>
                </a:extLst>
              </a:tr>
              <a:tr h="1650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A-02-02-02-007-001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999.999,51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2601685"/>
                  </a:ext>
                </a:extLst>
              </a:tr>
              <a:tr h="1650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A-02-02-02-007-002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6.447.798,00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7523695"/>
                  </a:ext>
                </a:extLst>
              </a:tr>
              <a:tr h="1650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91.230.010,00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8993180"/>
                  </a:ext>
                </a:extLst>
              </a:tr>
              <a:tr h="1650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170.581.326,00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4695426"/>
                  </a:ext>
                </a:extLst>
              </a:tr>
              <a:tr h="1650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69.109.455,95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3370241"/>
                  </a:ext>
                </a:extLst>
              </a:tr>
              <a:tr h="1650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38.328.406,14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3340374"/>
                  </a:ext>
                </a:extLst>
              </a:tr>
              <a:tr h="1650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82.641.555,08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3328021"/>
                  </a:ext>
                </a:extLst>
              </a:tr>
              <a:tr h="1650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2.669.591,00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5798072"/>
                  </a:ext>
                </a:extLst>
              </a:tr>
              <a:tr h="1650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A-02-02-02-009-003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21.469.167,00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4698725"/>
                  </a:ext>
                </a:extLst>
              </a:tr>
              <a:tr h="1650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A-02-02-02-010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  59.177,00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1854733"/>
                  </a:ext>
                </a:extLst>
              </a:tr>
            </a:tbl>
          </a:graphicData>
        </a:graphic>
      </p:graphicFrame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423F2D8D-59A4-CDA3-A8B1-F9DE15528853}"/>
              </a:ext>
            </a:extLst>
          </p:cNvPr>
          <p:cNvSpPr txBox="1">
            <a:spLocks/>
          </p:cNvSpPr>
          <p:nvPr/>
        </p:nvSpPr>
        <p:spPr>
          <a:xfrm>
            <a:off x="1189705" y="1685377"/>
            <a:ext cx="10066123" cy="9392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ES" sz="1600" b="1" dirty="0">
                <a:solidFill>
                  <a:schemeClr val="accent3">
                    <a:lumMod val="75000"/>
                  </a:schemeClr>
                </a:solidFill>
                <a:latin typeface="Montserrat" panose="00000500000000000000" pitchFamily="2" charset="0"/>
              </a:rPr>
              <a:t>CONCEPTO GENERAL: </a:t>
            </a:r>
            <a:r>
              <a:rPr lang="es-MX" sz="1600" dirty="0">
                <a:latin typeface="Montserrat" panose="00000500000000000000" pitchFamily="2" charset="0"/>
              </a:rPr>
              <a:t>La constitución de la reserva presupuestal obedece a los tiempos asociados al cierre contractual y a la finalización de los plazos de ejecución, lo cual limito la culminación de las actuaciones administrativas y presupuestales necesarias para efectuar el pago dentro de la vigencia fiscal 2025, pese a las obligaciones contractuales se encontraban debidamente ejecutadas.. En concordancia con lo dispuesto en el Art. 89 del Decreto 111 de 1996 – Estatuto orgánico del presupuesto, al cierre de la vigencia fiscal corresponde a cada órgano constituir las reservas presupuestales respectos de los compromisos legalmente adquiridos y no cancelados al 31 de diciembre, los cuales deberían destinarse exclusivamente al pago de las obligaciones que les dieron origen. </a:t>
            </a:r>
            <a:endParaRPr lang="es-CO" sz="1600" dirty="0"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225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1970C-0A3A-A355-8014-F8E4AE25A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3DCEC7-D1DB-8A32-C5E9-26E743F3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CUENTAS POR PAGAR</a:t>
            </a:r>
            <a:b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</a:b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(Corte a 30/04/2026)</a:t>
            </a:r>
            <a:endParaRPr lang="es-CO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3715F13-A9BD-1AD4-B79B-6A3AC61F1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4484" y="1799678"/>
            <a:ext cx="8814817" cy="557784"/>
          </a:xfrm>
        </p:spPr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es-ES" sz="1200" b="1" dirty="0">
                <a:solidFill>
                  <a:schemeClr val="accent3">
                    <a:lumMod val="75000"/>
                  </a:schemeClr>
                </a:solidFill>
                <a:latin typeface="Montserrat" panose="00000500000000000000" pitchFamily="2" charset="0"/>
              </a:rPr>
              <a:t>CONCEPTO GENERAL: </a:t>
            </a:r>
            <a:r>
              <a:rPr lang="es-MX" sz="1200" dirty="0">
                <a:latin typeface="Montserrat" panose="00000500000000000000" pitchFamily="2" charset="0"/>
              </a:rPr>
              <a:t>Las cuentas por pagar corresponden a obligaciones legalmente contraídas y causadas, es decir, aquellas en las que: Ya existe un compromiso previo (contrato, orden, acto administrativo), y el bien o servicio fue efectivamente recibido a satisfacción</a:t>
            </a:r>
            <a:endParaRPr lang="es-CO" sz="1200" dirty="0">
              <a:latin typeface="Montserrat" panose="00000500000000000000" pitchFamily="2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25FAD4D-B67E-F77B-3402-E52F0908BF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2025867"/>
              </p:ext>
            </p:extLst>
          </p:nvPr>
        </p:nvGraphicFramePr>
        <p:xfrm>
          <a:off x="7287389" y="3056510"/>
          <a:ext cx="3937000" cy="2514600"/>
        </p:xfrm>
        <a:graphic>
          <a:graphicData uri="http://schemas.openxmlformats.org/drawingml/2006/table">
            <a:tbl>
              <a:tblPr/>
              <a:tblGrid>
                <a:gridCol w="1536700">
                  <a:extLst>
                    <a:ext uri="{9D8B030D-6E8A-4147-A177-3AD203B41FA5}">
                      <a16:colId xmlns:a16="http://schemas.microsoft.com/office/drawing/2014/main" val="4151509668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2894834821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1286322211"/>
                    </a:ext>
                  </a:extLst>
                </a:gridCol>
              </a:tblGrid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A-01-01-01-001-009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 194.521,00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                -  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703476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A-01-01-01-001-010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5.639.774,00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                -  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842235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A-01-01-03-001-002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9.175.887,00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                -  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6268038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A-01-01-03-001-003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704.998,00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                -  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624649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A-02-01-01-006-002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33.311.459,00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33.311.459,00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806646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A-02-02-02-006-004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3.265.458,00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                -  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521924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38.400.000,00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23.400.000,00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102439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67.447.203,00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9.717.147,00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31270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30.302.850,00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                -  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847677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35.111.972,98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1.655.127,73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620850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8.054.683,98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                -  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919115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A-02-02-02-009-006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148.568.369,00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                -  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7491103"/>
                  </a:ext>
                </a:extLst>
              </a:tr>
            </a:tbl>
          </a:graphicData>
        </a:graphic>
      </p:graphicFrame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5FAB15A3-10A3-53AD-8B95-F01FB9A7FBD0}"/>
              </a:ext>
            </a:extLst>
          </p:cNvPr>
          <p:cNvSpPr txBox="1">
            <a:spLocks/>
          </p:cNvSpPr>
          <p:nvPr/>
        </p:nvSpPr>
        <p:spPr>
          <a:xfrm>
            <a:off x="1508758" y="4122492"/>
            <a:ext cx="4993641" cy="14486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  <a:ea typeface="+mj-ea"/>
                <a:cs typeface="+mj-cs"/>
              </a:rPr>
              <a:t>ANALISIS</a:t>
            </a:r>
            <a:r>
              <a:rPr lang="es-ES" sz="1400" b="1" dirty="0">
                <a:solidFill>
                  <a:schemeClr val="accent3">
                    <a:lumMod val="75000"/>
                  </a:schemeClr>
                </a:solidFill>
                <a:latin typeface="Montserrat" panose="00000500000000000000" pitchFamily="2" charset="0"/>
              </a:rPr>
              <a:t>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400" dirty="0">
                <a:latin typeface="Montserrat" panose="00000500000000000000" pitchFamily="2" charset="0"/>
              </a:rPr>
              <a:t>La entidad constituyo cuentas por pagar a 31 de diciembre de 2025 por valor total de $380.177.176,96.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400" dirty="0">
                <a:latin typeface="Montserrat" panose="00000500000000000000" pitchFamily="2" charset="0"/>
              </a:rPr>
              <a:t>En el mes de Febrero de 2026, No se realizaron pagos por ende el acumulado pagado sigue siendo $312.093.442,23 que corresponde al 82% del total constituido el cual se gestiono en el mes de Enero de 2026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3167D1E-C926-E9FD-52D1-25F1352C64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196" y="2602225"/>
            <a:ext cx="5833548" cy="1338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541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1BCBE6-EC4D-36E7-8A5A-93F5E474AA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66219E-FBCE-F8A1-B352-76B9DD966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1126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COMENTARIOS FINALES</a:t>
            </a:r>
            <a:b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</a:b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PROCESO DE GESTION FINANCIERA</a:t>
            </a:r>
            <a:endParaRPr lang="es-CO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220A87-F6E4-865A-2E69-345C9834D0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3247" y="1685378"/>
            <a:ext cx="8814817" cy="3860800"/>
          </a:xfrm>
        </p:spPr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es-ES" sz="1200" dirty="0">
                <a:latin typeface="Montserrat" panose="00000500000000000000" pitchFamily="2" charset="0"/>
              </a:rPr>
              <a:t>En el marco del seguimiento y control a la ejecución presupuestal y financiera de la entidad, se informa que desde la Coordinación se han adelantado de manera permanente las actividades de gestión, verificación, seguimiento y articulación requeridas para garantizar el adecuado funcionamiento y cumplimiento de los procesos financieros y presupuestales de la vigencia.</a:t>
            </a:r>
          </a:p>
          <a:p>
            <a:pPr marL="0" indent="0" algn="just">
              <a:buNone/>
            </a:pPr>
            <a:r>
              <a:rPr lang="es-ES" sz="1200" dirty="0">
                <a:latin typeface="Montserrat" panose="00000500000000000000" pitchFamily="2" charset="0"/>
              </a:rPr>
              <a:t>En este sentido, la ejecución de los recursos se ha venido desarrollando conforme a las necesidades y requerimientos presentados por las diferentes dependencias, en observancia de los principios de eficiencia, oportunidad y control, así como de la normatividad aplicable en materia presupuestal y financiera.</a:t>
            </a:r>
          </a:p>
          <a:p>
            <a:pPr marL="0" indent="0" algn="just">
              <a:buNone/>
            </a:pPr>
            <a:r>
              <a:rPr lang="es-ES" sz="1200" dirty="0">
                <a:latin typeface="Montserrat" panose="00000500000000000000" pitchFamily="2" charset="0"/>
              </a:rPr>
              <a:t>De igual manera, el grupo de recursos financieros continua con el proceso de revisión, conciliación, verificación y confirmación de saldos correspondientes a las reservas presupuestales y cuentas por pagar constituidas, con el propósito de asegurar la consistencia de la información financiera, la adecuada depuración de saldos y el fortalecimiento del control y seguimiento de las obligaciones de la entidad.</a:t>
            </a:r>
          </a:p>
          <a:p>
            <a:pPr marL="0" indent="0" algn="just">
              <a:buNone/>
            </a:pPr>
            <a:r>
              <a:rPr lang="es-ES" sz="1200" dirty="0">
                <a:latin typeface="Montserrat" panose="00000500000000000000" pitchFamily="2" charset="0"/>
              </a:rPr>
              <a:t>Los resultados derivados de este proceso de validación y depuración se verán reflejados en los informes y ejecuciones de los meses posteriores, conforme avance el análisis y cierre de las respectivas verificaciones.</a:t>
            </a:r>
            <a:endParaRPr lang="es-CO" sz="1200" dirty="0"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283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97E0A228-C590-4D20-B05F-A6BF04A05448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517</TotalTime>
  <Words>1254</Words>
  <Application>Microsoft Office PowerPoint</Application>
  <PresentationFormat>Panorámica</PresentationFormat>
  <Paragraphs>173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Century Gothic</vt:lpstr>
      <vt:lpstr>Montserrat</vt:lpstr>
      <vt:lpstr>Times New Roman</vt:lpstr>
      <vt:lpstr>Wingdings</vt:lpstr>
      <vt:lpstr>Office Theme</vt:lpstr>
      <vt:lpstr>Presentación de PowerPoint</vt:lpstr>
      <vt:lpstr>DATOS GENERALES ASIGNACIÓN PRESUPUESTO AÑO 2026</vt:lpstr>
      <vt:lpstr>APROPIACIÓN VIGENTE - GENERAL PRESUPUESTO AÑO 2026 (Corte a 30/04/2026)</vt:lpstr>
      <vt:lpstr>APROPIACIÓN VIGENTE – Funcionamiento PRESUPUESTO AÑO 2026 (Corte a 30/04/2026)</vt:lpstr>
      <vt:lpstr>APROPIACIÓN VIGENTE – Detalle Funcionamiento PRESUPUESTO AÑO 2026 (Corte a 30/04/2026)</vt:lpstr>
      <vt:lpstr>APROPIACIÓN VIGENTE – Detalle Inversión PRESUPUESTO AÑO 2026 (Corte a 30/04/2026)</vt:lpstr>
      <vt:lpstr>RESERVAS  (Corte a 30/04/2026)</vt:lpstr>
      <vt:lpstr>CUENTAS POR PAGAR (Corte a 30/04/2026)</vt:lpstr>
      <vt:lpstr>COMENTARIOS FINALES PROCESO DE GESTION FINANCIERA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Sthephanny Constanza Cruz Torres</dc:creator>
  <cp:lastModifiedBy>Catherine Melissa Moreno Higuera</cp:lastModifiedBy>
  <cp:revision>4</cp:revision>
  <dcterms:created xsi:type="dcterms:W3CDTF">2026-04-09T15:44:34Z</dcterms:created>
  <dcterms:modified xsi:type="dcterms:W3CDTF">2026-05-15T16:10:40Z</dcterms:modified>
</cp:coreProperties>
</file>