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BE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28AD45-A60B-4E6E-A15E-2D3E05A9716F}" v="10" dt="2026-06-02T18:49:30.9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86345-6E9F-4007-B7C5-35A9B4DE19FB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3FDD4-7C0C-47AC-880D-1088B150B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879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203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05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083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86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18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986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714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779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85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678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168F98-BA8E-427B-A26E-44F45B6A7928}" type="datetimeFigureOut">
              <a:rPr lang="es-CO" smtClean="0"/>
              <a:t>4/06/2026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B7AAF-D1E4-43F2-B8F7-1B8AD1BB9E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676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A9F529C3-C941-49FD-8C67-82F134F64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0586029-32A0-47E5-9AEC-AE3ABA6B9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A710C632-A03E-AF3F-F551-46DAA8445A8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22459" y="1895255"/>
            <a:ext cx="3114715" cy="2557874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C730EAB-A532-4295-A302-FB4B90DB9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79958" y="1143000"/>
            <a:ext cx="0" cy="4572000"/>
          </a:xfrm>
          <a:prstGeom prst="line">
            <a:avLst/>
          </a:prstGeom>
          <a:ln>
            <a:solidFill>
              <a:srgbClr val="4E4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A00B088-69FB-F436-27E3-3B69264B7291}"/>
              </a:ext>
            </a:extLst>
          </p:cNvPr>
          <p:cNvSpPr txBox="1"/>
          <p:nvPr/>
        </p:nvSpPr>
        <p:spPr>
          <a:xfrm>
            <a:off x="6344776" y="3031201"/>
            <a:ext cx="4762495" cy="1421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INFORME DE EJECUCIÓN PRESUPUESTAL</a:t>
            </a:r>
          </a:p>
          <a:p>
            <a:endParaRPr lang="es-MX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s-MX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Mayo 2026</a:t>
            </a:r>
          </a:p>
        </p:txBody>
      </p:sp>
    </p:spTree>
    <p:extLst>
      <p:ext uri="{BB962C8B-B14F-4D97-AF65-F5344CB8AC3E}">
        <p14:creationId xmlns:p14="http://schemas.microsoft.com/office/powerpoint/2010/main" val="89044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395C50-F45A-B1B6-948D-9A26572E9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79" y="1273254"/>
            <a:ext cx="7919721" cy="834027"/>
          </a:xfrm>
        </p:spPr>
        <p:txBody>
          <a:bodyPr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DATOS GENERALES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ASIGNACIÓN PRESUPUESTO AÑO 2026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6E694E-4DE5-8EBD-C9EB-763A91AED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3164280"/>
            <a:ext cx="6751321" cy="20537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dirty="0">
                <a:latin typeface="Montserrat" panose="00000500000000000000" pitchFamily="2" charset="0"/>
              </a:rPr>
              <a:t>Mediante Resolución </a:t>
            </a:r>
            <a:r>
              <a:rPr lang="es-ES" sz="1400" b="1" dirty="0" err="1">
                <a:latin typeface="Montserrat" panose="00000500000000000000" pitchFamily="2" charset="0"/>
              </a:rPr>
              <a:t>Nº</a:t>
            </a:r>
            <a:r>
              <a:rPr lang="es-ES" sz="1400" b="1" dirty="0">
                <a:latin typeface="Montserrat" panose="00000500000000000000" pitchFamily="2" charset="0"/>
              </a:rPr>
              <a:t>. 2026100000007CS</a:t>
            </a:r>
            <a:r>
              <a:rPr lang="es-ES" sz="1400" dirty="0">
                <a:latin typeface="Montserrat" panose="00000500000000000000" pitchFamily="2" charset="0"/>
              </a:rPr>
              <a:t>, datada en el Despacho del Superintendente, el 2 de enero de 2026; por la cual se realiza la desagregación del Presupuesto de Gastos de Funcionamiento y Gastos de Inversión de la Superintendencia de Vigilancia y Seguridad Privada -SUPERVIGILANCIA- para la vigencia fiscal 2026, asignado por el Gobierno Nacional a través del Decreto 1477 del 30 de diciembre de 2025 (…)</a:t>
            </a:r>
            <a:endParaRPr lang="es-CO" sz="1400" dirty="0">
              <a:latin typeface="Montserrat" panose="00000500000000000000" pitchFamily="2" charset="0"/>
            </a:endParaRP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AEBCAD9A-7ADF-C3C3-BFF1-286CF0441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237" y="1129877"/>
            <a:ext cx="2288751" cy="459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82A23-DEA3-82C5-2002-12CECB78E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CC3ED-A3B2-CADD-169A-63CF24C6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- GENERAL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34103C-E114-78A6-1AA0-89AE8DE5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759" y="1685378"/>
            <a:ext cx="8814817" cy="557784"/>
          </a:xfrm>
        </p:spPr>
        <p:txBody>
          <a:bodyPr anchor="ctr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ES" sz="1600" dirty="0">
                <a:latin typeface="Montserrat" panose="00000500000000000000" pitchFamily="2" charset="0"/>
              </a:rPr>
              <a:t>La Apropiación Vigente representa el monto presupuestal legalmente autorizado y actualizado con el que cuenta una entidad para atender sus compromisos durante la vigencia. Es decir, es la base sobre la cual normalmente se analiza: Compromisos, Obligaciones, Pagos, Ejecución presupuestal y Porcentaje de ejecución.</a:t>
            </a:r>
            <a:endParaRPr lang="es-CO" sz="1600" dirty="0"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FB9030C8-EE0A-BFD5-DEBD-E631707331E9}"/>
              </a:ext>
            </a:extLst>
          </p:cNvPr>
          <p:cNvSpPr txBox="1">
            <a:spLocks/>
          </p:cNvSpPr>
          <p:nvPr/>
        </p:nvSpPr>
        <p:spPr>
          <a:xfrm>
            <a:off x="7607752" y="2628900"/>
            <a:ext cx="3907974" cy="350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El presupuesto inicial aprobado asciende a $37.667 millones, correspondiente al 100% del marco presupuestal base.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Sobre este valor, la apropiación vigente alcanza $30.901 millones, equivalente al 82%, mientras que el concepto previo (Apropiación bloqueada) representa $1.734 millones de los cuales $734 millones corresponden a Funcionamiento - Nómina y $1.000 millones a Funcionamiento – Otras transferencias, es decir, el 5%.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La composición evidencia una participación reducida de los recursos frente al presupuesto inicialmente aprobado. Las apropiaciones bloqueadas pueden ser objeto de levantamiento de previo concepto para trasladarlas o desagregarlas según la necesidad de la entidad.</a:t>
            </a:r>
            <a:endParaRPr lang="es-CO" sz="1100" dirty="0">
              <a:latin typeface="Montserrat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CCEB44C-ADDC-BF36-2581-0AC85DB1F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01" y="2557272"/>
            <a:ext cx="6686493" cy="3224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6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9F86-16D9-34D8-2830-7FFBC0935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42283-2F1C-202C-390B-879415E18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DF26853-7D93-D61C-57ED-5625750C6DF2}"/>
              </a:ext>
            </a:extLst>
          </p:cNvPr>
          <p:cNvSpPr txBox="1">
            <a:spLocks/>
          </p:cNvSpPr>
          <p:nvPr/>
        </p:nvSpPr>
        <p:spPr>
          <a:xfrm>
            <a:off x="6941058" y="2260471"/>
            <a:ext cx="4649809" cy="3369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2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100" dirty="0">
                <a:latin typeface="Montserrat" panose="00000500000000000000" pitchFamily="2" charset="0"/>
              </a:rPr>
              <a:t>El componente de Funcionamiento registra una apropiación vigente de $32.635 millones, de los cuales $1.734 millones se encuentran en previo concepto y $30.901 millones están disponibles.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100" dirty="0">
                <a:latin typeface="Montserrat" panose="00000500000000000000" pitchFamily="2" charset="0"/>
              </a:rPr>
              <a:t>Sobre esta apropiación se han expedido certificados de disponibilidad presupuestal por </a:t>
            </a:r>
            <a:r>
              <a:rPr lang="es-ES" sz="1100" dirty="0">
                <a:latin typeface="Montserrat" panose="00000500000000000000" pitchFamily="2" charset="0"/>
              </a:rPr>
              <a:t>$28,633 </a:t>
            </a:r>
            <a:r>
              <a:rPr lang="es-MX" sz="1100" dirty="0">
                <a:latin typeface="Montserrat" panose="00000500000000000000" pitchFamily="2" charset="0"/>
              </a:rPr>
              <a:t>millones, equivalentes al 90 % de la apropiación disponible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100" dirty="0">
                <a:latin typeface="Montserrat" panose="00000500000000000000" pitchFamily="2" charset="0"/>
              </a:rPr>
              <a:t>En cuanto a la ejecución, los compromisos ascienden a </a:t>
            </a:r>
            <a:r>
              <a:rPr lang="es-ES" sz="1100" dirty="0">
                <a:latin typeface="Montserrat" panose="00000500000000000000" pitchFamily="2" charset="0"/>
              </a:rPr>
              <a:t>$19,009 </a:t>
            </a:r>
            <a:r>
              <a:rPr lang="es-MX" sz="1100" dirty="0">
                <a:latin typeface="Montserrat" panose="00000500000000000000" pitchFamily="2" charset="0"/>
              </a:rPr>
              <a:t>millones (66%), mientras que las obligaciones representan </a:t>
            </a:r>
            <a:r>
              <a:rPr lang="es-ES" sz="1100" dirty="0">
                <a:latin typeface="Montserrat" panose="00000500000000000000" pitchFamily="2" charset="0"/>
              </a:rPr>
              <a:t>$9,507 millones (50%) y los pagos efectivos alcanzan</a:t>
            </a:r>
            <a:r>
              <a:rPr lang="es-MX" sz="1100" dirty="0">
                <a:latin typeface="Montserrat" panose="00000500000000000000" pitchFamily="2" charset="0"/>
              </a:rPr>
              <a:t> </a:t>
            </a:r>
            <a:r>
              <a:rPr lang="es-ES" sz="1100" dirty="0">
                <a:latin typeface="Montserrat" panose="00000500000000000000" pitchFamily="2" charset="0"/>
              </a:rPr>
              <a:t>$9,045 </a:t>
            </a:r>
            <a:r>
              <a:rPr lang="es-MX" sz="1100" dirty="0">
                <a:latin typeface="Montserrat" panose="00000500000000000000" pitchFamily="2" charset="0"/>
              </a:rPr>
              <a:t>millones, correspondientes al 95 % del total obligado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sz="1100" dirty="0">
                <a:latin typeface="Montserrat" panose="00000500000000000000" pitchFamily="2" charset="0"/>
              </a:rPr>
              <a:t>Lo anterior evidencia que, si bien existe un avance importante en las fases de disponibilidad y compromiso, la ejecución financiera avanza conforme a la planeación presupuestal de la entidad.</a:t>
            </a:r>
            <a:endParaRPr lang="es-CO" sz="1100" dirty="0">
              <a:latin typeface="Montserrat" panose="000005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C844966-BFF8-0EEF-9EC0-7AA391DE6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361477"/>
              </p:ext>
            </p:extLst>
          </p:nvPr>
        </p:nvGraphicFramePr>
        <p:xfrm>
          <a:off x="1898905" y="5173133"/>
          <a:ext cx="3725334" cy="894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5201">
                  <a:extLst>
                    <a:ext uri="{9D8B030D-6E8A-4147-A177-3AD203B41FA5}">
                      <a16:colId xmlns:a16="http://schemas.microsoft.com/office/drawing/2014/main" val="1388819144"/>
                    </a:ext>
                  </a:extLst>
                </a:gridCol>
                <a:gridCol w="1490133">
                  <a:extLst>
                    <a:ext uri="{9D8B030D-6E8A-4147-A177-3AD203B41FA5}">
                      <a16:colId xmlns:a16="http://schemas.microsoft.com/office/drawing/2014/main" val="3948845955"/>
                    </a:ext>
                  </a:extLst>
                </a:gridCol>
              </a:tblGrid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APROPIACIÓN VIGENTE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32.635.000.000,00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07543178"/>
                  </a:ext>
                </a:extLst>
              </a:tr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APROPIACIÓN DISPONIBLE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31.901.000.000,00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84009039"/>
                  </a:ext>
                </a:extLst>
              </a:tr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CDP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28.632.534.764,49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2354357"/>
                  </a:ext>
                </a:extLst>
              </a:tr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COMPROMISOS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19.008.523.807,68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92432368"/>
                  </a:ext>
                </a:extLst>
              </a:tr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OBLIGACIONES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9.506.501.382,10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62439120"/>
                  </a:ext>
                </a:extLst>
              </a:tr>
              <a:tr h="14910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PAGOS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       9.044.895.127,63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0694686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34677969-E8FB-01F8-0805-AF5B6E9A2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773" y="2162162"/>
            <a:ext cx="3899598" cy="274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4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72E5B-990F-E69C-9FAA-39B2BFDDA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F47D1-FA86-ADA2-6C54-51772E0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Funcionamiento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25D8555-FEEB-A295-691E-0F85BEE6AE3C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800696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100" dirty="0">
                <a:latin typeface="Montserrat" panose="00000500000000000000" pitchFamily="2" charset="0"/>
              </a:rPr>
              <a:t>La entidad muestra una ejecución contractual eficiente, pero con una débil conversión a ejecución financiera, generando riesgo de acumulación de obligaciones y afectación en el flujo de caja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Bienes y Servicios:  </a:t>
            </a:r>
            <a:r>
              <a:rPr lang="es-ES" sz="1100" dirty="0">
                <a:latin typeface="Montserrat" panose="00000500000000000000" pitchFamily="2" charset="0"/>
              </a:rPr>
              <a:t>86,60% comprometido y </a:t>
            </a:r>
            <a:r>
              <a:rPr lang="es-MX" sz="1100" dirty="0">
                <a:latin typeface="Montserrat" panose="00000500000000000000" pitchFamily="2" charset="0"/>
              </a:rPr>
              <a:t>30,38</a:t>
            </a:r>
            <a:r>
              <a:rPr lang="es-CO" sz="1100" dirty="0">
                <a:latin typeface="Montserrat" panose="00000500000000000000" pitchFamily="2" charset="0"/>
              </a:rPr>
              <a:t>%</a:t>
            </a:r>
            <a:r>
              <a:rPr lang="es-ES" sz="1100" dirty="0">
                <a:latin typeface="Montserrat" panose="00000500000000000000" pitchFamily="2" charset="0"/>
              </a:rPr>
              <a:t>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Gastos de Personal:  </a:t>
            </a:r>
            <a:r>
              <a:rPr lang="es-ES" sz="1100" dirty="0">
                <a:latin typeface="Montserrat" panose="00000500000000000000" pitchFamily="2" charset="0"/>
              </a:rPr>
              <a:t>30,49% comprometido y 29,22% pagado.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100" b="1" u="sng" dirty="0">
                <a:latin typeface="Montserrat" panose="00000500000000000000" pitchFamily="2" charset="0"/>
              </a:rPr>
              <a:t>Transferencias:  </a:t>
            </a:r>
            <a:r>
              <a:rPr lang="es-CO" sz="1100" dirty="0">
                <a:latin typeface="Montserrat" panose="00000500000000000000" pitchFamily="2" charset="0"/>
              </a:rPr>
              <a:t>0,88%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0,88%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CO" sz="1100" b="1" u="sng" dirty="0">
                <a:latin typeface="Montserrat" panose="00000500000000000000" pitchFamily="2" charset="0"/>
              </a:rPr>
              <a:t>Tributos:  </a:t>
            </a:r>
            <a:r>
              <a:rPr lang="es-CO" sz="1100" dirty="0">
                <a:latin typeface="Montserrat" panose="00000500000000000000" pitchFamily="2" charset="0"/>
              </a:rPr>
              <a:t>58,12% </a:t>
            </a:r>
            <a:r>
              <a:rPr lang="es-ES" sz="1100" dirty="0">
                <a:latin typeface="Montserrat" panose="00000500000000000000" pitchFamily="2" charset="0"/>
              </a:rPr>
              <a:t>comprometido y </a:t>
            </a:r>
            <a:r>
              <a:rPr lang="es-CO" sz="1100" dirty="0">
                <a:latin typeface="Montserrat" panose="00000500000000000000" pitchFamily="2" charset="0"/>
              </a:rPr>
              <a:t>58,12% </a:t>
            </a:r>
            <a:r>
              <a:rPr lang="es-ES" sz="1100" dirty="0">
                <a:latin typeface="Montserrat" panose="00000500000000000000" pitchFamily="2" charset="0"/>
              </a:rPr>
              <a:t>pagado </a:t>
            </a:r>
            <a:endParaRPr lang="es-CO" sz="1100" dirty="0">
              <a:latin typeface="Montserrat" panose="000005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F9240A1-A859-DAE3-5719-4AF9F8E75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614279"/>
              </p:ext>
            </p:extLst>
          </p:nvPr>
        </p:nvGraphicFramePr>
        <p:xfrm>
          <a:off x="821109" y="5095246"/>
          <a:ext cx="5867400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56198031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84124423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87966632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8678472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5596692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Gastos de Personal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Bienes y Servicios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Transferencias Corrientes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Gastos por tributos Multas, Sanciones e Intereses Mora </a:t>
                      </a:r>
                      <a:endParaRPr lang="es-CO" sz="8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3263918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APROPIACIÓN VIGENTE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12.161.000.000,00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17.451.000.000,00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2.742.000.000,00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281.000.000,00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447571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CDP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11.427.000.000,00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     15.983.264.264,49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1.052.270.500,00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170.000.000,00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17096329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COMPROMISOS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3.707.872.587,00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15.113.057.274,68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  24.270.946,00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163.323.000,00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553066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OBLIGACIONES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3.554.299.087,00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5.764.608.349,10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  24.270.946,00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   163.323.000,00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6416213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PAGOS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       3.554.299.087,00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>
                          <a:effectLst/>
                          <a:latin typeface="Century Gothic" panose="020B0502020202020204" pitchFamily="34" charset="0"/>
                        </a:rPr>
                        <a:t>        5.303.002.094,63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            24.270.946,00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s-CO" sz="800" u="none" strike="noStrike" dirty="0">
                          <a:effectLst/>
                          <a:latin typeface="Century Gothic" panose="020B0502020202020204" pitchFamily="34" charset="0"/>
                        </a:rPr>
                        <a:t>           163.323.000,00 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26337979"/>
                  </a:ext>
                </a:extLst>
              </a:tr>
            </a:tbl>
          </a:graphicData>
        </a:graphic>
      </p:graphicFrame>
      <p:pic>
        <p:nvPicPr>
          <p:cNvPr id="9" name="Imagen 8">
            <a:extLst>
              <a:ext uri="{FF2B5EF4-FFF2-40B4-BE49-F238E27FC236}">
                <a16:creationId xmlns:a16="http://schemas.microsoft.com/office/drawing/2014/main" id="{92A0361F-A28E-8EB0-74D0-BC42A2391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522" y="2269000"/>
            <a:ext cx="6121715" cy="254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192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8DDC-AA75-0EBC-C510-BD7AAFC6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1DE08-F1D7-2FB6-B35D-B8959CE0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APROPIACIÓN VIGENTE – Detalle Inversión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PRESUPUESTO AÑO 2026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84396DD-8750-A08A-6CC2-AD5590E39D55}"/>
              </a:ext>
            </a:extLst>
          </p:cNvPr>
          <p:cNvSpPr txBox="1">
            <a:spLocks/>
          </p:cNvSpPr>
          <p:nvPr/>
        </p:nvSpPr>
        <p:spPr>
          <a:xfrm>
            <a:off x="6900237" y="1982885"/>
            <a:ext cx="4470654" cy="3499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2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>
                <a:latin typeface="Montserrat" panose="00000500000000000000" pitchFamily="2" charset="0"/>
              </a:rPr>
              <a:t>98% comprometido vs 1% pagado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F47CF74-3C18-4A50-7790-460F56DBF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425" y="2950581"/>
            <a:ext cx="5835950" cy="200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19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D5E9-35BE-51F7-AEC1-F94113816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16B4F-3C66-3851-7312-3C306C53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5359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RESERVAS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053F37E-ECE3-B38D-B7FF-5B304AF95B8D}"/>
              </a:ext>
            </a:extLst>
          </p:cNvPr>
          <p:cNvSpPr txBox="1">
            <a:spLocks/>
          </p:cNvSpPr>
          <p:nvPr/>
        </p:nvSpPr>
        <p:spPr>
          <a:xfrm>
            <a:off x="1254093" y="4360624"/>
            <a:ext cx="5791199" cy="1278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600" dirty="0">
                <a:latin typeface="Montserrat" panose="00000500000000000000" pitchFamily="2" charset="0"/>
              </a:rPr>
              <a:t>La entidad cuenta con reservas por valor total de $519.603.543,75 constituidas a 31 de diciembre de 2025,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600" dirty="0">
                <a:latin typeface="Montserrat" panose="00000500000000000000" pitchFamily="2" charset="0"/>
              </a:rPr>
              <a:t>De lo anterior al mes de mayo de 2026 se han comprometido un valor total de $99.246.907,79 lo cual corresponde a un 19%.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600" dirty="0">
                <a:latin typeface="Montserrat" panose="00000500000000000000" pitchFamily="2" charset="0"/>
              </a:rPr>
              <a:t>Se generaron cancelaciones de reservas por valor $29.043.868, producto de las reuniones que este grupo adelanta con las diferentes áreas, lo cual corresponde a un 6%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423F2D8D-59A4-CDA3-A8B1-F9DE15528853}"/>
              </a:ext>
            </a:extLst>
          </p:cNvPr>
          <p:cNvSpPr txBox="1">
            <a:spLocks/>
          </p:cNvSpPr>
          <p:nvPr/>
        </p:nvSpPr>
        <p:spPr>
          <a:xfrm>
            <a:off x="1062939" y="951980"/>
            <a:ext cx="9796846" cy="766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16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600" dirty="0">
                <a:latin typeface="Montserrat" panose="00000500000000000000" pitchFamily="2" charset="0"/>
              </a:rPr>
              <a:t>La constitución de la reserva presupuestal obedece a los tiempos asociados al cierre contractual y a la finalización de los plazos de ejecución, lo cual limito la culminación de las actuaciones administrativas y presupuestales necesarias para efectuar el pago dentro de la vigencia fiscal 2025, pese a las obligaciones contractuales se encontraban debidamente ejecutadas.. En concordancia con lo dispuesto en el Art. 89 del Decreto 111 de 1996 – Estatuto orgánico del presupuesto, al cierre de la vigencia fiscal corresponde a cada órgano constituir las reservas presupuestales respectos de los compromisos legalmente adquiridos y no cancelados al 31 de diciembre, los cuales deberían destinarse exclusivamente al pago de las obligaciones que les dieron origen. </a:t>
            </a:r>
            <a:endParaRPr lang="es-CO" sz="1600" dirty="0">
              <a:latin typeface="Montserrat" panose="00000500000000000000" pitchFamily="2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C10D406-D7FE-2852-84CA-7E9D3AA99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939" y="2548421"/>
            <a:ext cx="6173508" cy="138083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EF1372B-395C-8F5B-784A-6AD1622D13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499" y="2101850"/>
            <a:ext cx="2688167" cy="329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22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970C-0A3A-A355-8014-F8E4AE25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DCEC7-D1DB-8A32-C5E9-26E743F3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4597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CUENTAS POR PAGAR (Corte a 31/05/2026)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715F13-A9BD-1AD4-B79B-6A3AC61F1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936078"/>
            <a:ext cx="8348133" cy="342390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0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CONCEPTO GENERAL: </a:t>
            </a:r>
            <a:r>
              <a:rPr lang="es-MX" sz="1000" dirty="0">
                <a:latin typeface="Montserrat" panose="00000500000000000000" pitchFamily="2" charset="0"/>
              </a:rPr>
              <a:t>Las cuentas por pagar corresponden a obligaciones legalmente contraídas y causadas, es decir, aquellas en las que: Ya existe un compromiso previo (contrato, orden, acto administrativo), y el bien o servicio fue efectivamente recibido a satisfacción</a:t>
            </a:r>
            <a:endParaRPr lang="es-CO" sz="1000" dirty="0">
              <a:latin typeface="Montserrat" panose="00000500000000000000" pitchFamily="2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FAB15A3-10A3-53AD-8B95-F01FB9A7FBD0}"/>
              </a:ext>
            </a:extLst>
          </p:cNvPr>
          <p:cNvSpPr txBox="1">
            <a:spLocks/>
          </p:cNvSpPr>
          <p:nvPr/>
        </p:nvSpPr>
        <p:spPr>
          <a:xfrm>
            <a:off x="1441025" y="3631425"/>
            <a:ext cx="5281508" cy="88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  <a:ea typeface="+mj-ea"/>
                <a:cs typeface="+mj-cs"/>
              </a:rPr>
              <a:t>ANALISIS</a:t>
            </a:r>
            <a:r>
              <a:rPr lang="es-ES" sz="1400" b="1" dirty="0">
                <a:solidFill>
                  <a:schemeClr val="accent3">
                    <a:lumMod val="75000"/>
                  </a:schemeClr>
                </a:solidFill>
                <a:latin typeface="Montserrat" panose="00000500000000000000" pitchFamily="2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La entidad constituyo cuentas por pagar a 31 de diciembre de 2025 por valor total de $380.177.176,96.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200" dirty="0">
                <a:latin typeface="Montserrat" panose="00000500000000000000" pitchFamily="2" charset="0"/>
              </a:rPr>
              <a:t>Con corte al mes de mayo de 2026 se han realizado pagos por valor de $320.814.194,96 que corresponden al 84% de las cuentas por pagar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0ACFAE4-56DB-3379-5027-CA9F3D834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958" y="1893321"/>
            <a:ext cx="6483683" cy="142882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296C993-4747-74D3-7809-4F22371D4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850" y="2368550"/>
            <a:ext cx="2806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54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CBE6-EC4D-36E7-8A5A-93F5E474A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6219E-FBCE-F8A1-B352-76B9DD96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1126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COMENTARIOS FINALES</a:t>
            </a:r>
            <a:b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</a:br>
            <a:r>
              <a:rPr lang="es-ES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0000500000000000000" pitchFamily="2" charset="0"/>
              </a:rPr>
              <a:t>PROCESO DE GESTION FINANCIERA</a:t>
            </a:r>
            <a:endParaRPr lang="es-CO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20A87-F6E4-865A-2E69-345C9834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247" y="1685378"/>
            <a:ext cx="8814817" cy="3860800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En el marco del seguimiento y control a la ejecución presupuestal y financiera de la entidad, se informa que desde la Coordinación se han adelantado de manera permanente las actividades de gestión, verificación, seguimiento y articulación requeridas para garantizar el adecuado funcionamiento y cumplimiento de los procesos financieros y presupuestales de la vigencia.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En este sentido, la ejecución de los recursos se ha venido desarrollando conforme a las necesidades y requerimientos presentados por las diferentes dependencias, en observancia de los principios de eficiencia, oportunidad y control, así como de la normatividad aplicable en materia presupuestal y financiera.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De igual manera, el grupo de recursos financieros continua con el proceso de revisión, conciliación, verificación y confirmación de saldos correspondientes a las reservas presupuestales y cuentas por pagar constituidas, con el propósito de asegurar la consistencia de la información financiera, la adecuada depuración de saldos y el fortalecimiento del control y seguimiento de las obligaciones de la entidad.</a:t>
            </a:r>
          </a:p>
          <a:p>
            <a:pPr marL="0" indent="0" algn="just">
              <a:buNone/>
            </a:pPr>
            <a:r>
              <a:rPr lang="es-ES" sz="1200" dirty="0">
                <a:latin typeface="Montserrat" panose="00000500000000000000" pitchFamily="2" charset="0"/>
              </a:rPr>
              <a:t>Los resultados derivados de este proceso de validación y depuración se verán reflejados en los informes y ejecuciones de los meses posteriores, conforme avance el análisis y cierre de las respectivas verificaciones.</a:t>
            </a:r>
            <a:endParaRPr lang="es-CO" sz="1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8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</TotalTime>
  <Words>1137</Words>
  <Application>Microsoft Office PowerPoint</Application>
  <PresentationFormat>Panorámica</PresentationFormat>
  <Paragraphs>84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Montserrat</vt:lpstr>
      <vt:lpstr>Wingdings</vt:lpstr>
      <vt:lpstr>Office Theme</vt:lpstr>
      <vt:lpstr>Presentación de PowerPoint</vt:lpstr>
      <vt:lpstr>DATOS GENERALES ASIGNACIÓN PRESUPUESTO AÑO 2026</vt:lpstr>
      <vt:lpstr>APROPIACIÓN VIGENTE - GENERAL PRESUPUESTO AÑO 2026 (Corte a 31/05/2026)</vt:lpstr>
      <vt:lpstr>APROPIACIÓN VIGENTE – Funcionamiento PRESUPUESTO AÑO 2026 (Corte a 31/05/2026)</vt:lpstr>
      <vt:lpstr>APROPIACIÓN VIGENTE – Detalle Funcionamiento PRESUPUESTO AÑO 2026 (Corte a 31/05/2026)</vt:lpstr>
      <vt:lpstr>APROPIACIÓN VIGENTE – Detalle Inversión PRESUPUESTO AÑO 2026 (Corte a 31/05/2026)</vt:lpstr>
      <vt:lpstr>RESERVAS (Corte a 31/05/2026)</vt:lpstr>
      <vt:lpstr>CUENTAS POR PAGAR (Corte a 31/05/2026)</vt:lpstr>
      <vt:lpstr>COMENTARIOS FINALES PROCESO DE GESTION FINANCIERA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Sthephanny Constanza Cruz Torres</dc:creator>
  <cp:lastModifiedBy>Sonia Esperanza Gualteros Matallana</cp:lastModifiedBy>
  <cp:revision>5</cp:revision>
  <dcterms:created xsi:type="dcterms:W3CDTF">2026-04-09T15:44:34Z</dcterms:created>
  <dcterms:modified xsi:type="dcterms:W3CDTF">2026-06-04T13:56:04Z</dcterms:modified>
</cp:coreProperties>
</file>