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1"/>
  </p:notesMasterIdLst>
  <p:sldIdLst>
    <p:sldId id="256" r:id="rId2"/>
    <p:sldId id="257" r:id="rId3"/>
    <p:sldId id="258" r:id="rId4"/>
    <p:sldId id="259" r:id="rId5"/>
    <p:sldId id="260" r:id="rId6"/>
    <p:sldId id="263" r:id="rId7"/>
    <p:sldId id="264" r:id="rId8"/>
    <p:sldId id="265" r:id="rId9"/>
    <p:sldId id="266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38BE9"/>
    <a:srgbClr val="66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2CE62E0-A82F-485A-8CEA-8378CF978832}" v="19" dt="2026-05-14T19:33:26.809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447" autoAdjust="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Sthephanny Constanza Cruz Torres" userId="ca1cdfae-73be-45dc-bac0-8a749b5c187b" providerId="ADAL" clId="{FCA63E17-80FE-41D4-9C66-2A04C47D130D}"/>
    <pc:docChg chg="undo custSel modSld">
      <pc:chgData name="Sthephanny Constanza Cruz Torres" userId="ca1cdfae-73be-45dc-bac0-8a749b5c187b" providerId="ADAL" clId="{FCA63E17-80FE-41D4-9C66-2A04C47D130D}" dt="2026-05-02T22:56:40.509" v="86" actId="20577"/>
      <pc:docMkLst>
        <pc:docMk/>
      </pc:docMkLst>
      <pc:sldChg chg="modSp mod">
        <pc:chgData name="Sthephanny Constanza Cruz Torres" userId="ca1cdfae-73be-45dc-bac0-8a749b5c187b" providerId="ADAL" clId="{FCA63E17-80FE-41D4-9C66-2A04C47D130D}" dt="2026-05-02T22:38:30.847" v="4" actId="20577"/>
        <pc:sldMkLst>
          <pc:docMk/>
          <pc:sldMk cId="890449672" sldId="256"/>
        </pc:sldMkLst>
        <pc:spChg chg="mod">
          <ac:chgData name="Sthephanny Constanza Cruz Torres" userId="ca1cdfae-73be-45dc-bac0-8a749b5c187b" providerId="ADAL" clId="{FCA63E17-80FE-41D4-9C66-2A04C47D130D}" dt="2026-05-02T22:38:30.847" v="4" actId="20577"/>
          <ac:spMkLst>
            <pc:docMk/>
            <pc:sldMk cId="890449672" sldId="256"/>
            <ac:spMk id="2" creationId="{8A00B088-69FB-F436-27E3-3B69264B7291}"/>
          </ac:spMkLst>
        </pc:spChg>
      </pc:sldChg>
      <pc:sldChg chg="modSp mod">
        <pc:chgData name="Sthephanny Constanza Cruz Torres" userId="ca1cdfae-73be-45dc-bac0-8a749b5c187b" providerId="ADAL" clId="{FCA63E17-80FE-41D4-9C66-2A04C47D130D}" dt="2026-05-02T22:38:37.963" v="7" actId="20577"/>
        <pc:sldMkLst>
          <pc:docMk/>
          <pc:sldMk cId="1607261635" sldId="258"/>
        </pc:sldMkLst>
        <pc:spChg chg="mod">
          <ac:chgData name="Sthephanny Constanza Cruz Torres" userId="ca1cdfae-73be-45dc-bac0-8a749b5c187b" providerId="ADAL" clId="{FCA63E17-80FE-41D4-9C66-2A04C47D130D}" dt="2026-05-02T22:38:37.963" v="7" actId="20577"/>
          <ac:spMkLst>
            <pc:docMk/>
            <pc:sldMk cId="1607261635" sldId="258"/>
            <ac:spMk id="2" creationId="{58FCC3ED-A3B2-CADD-169A-63CF24C65059}"/>
          </ac:spMkLst>
        </pc:spChg>
      </pc:sldChg>
      <pc:sldChg chg="addSp delSp modSp mod">
        <pc:chgData name="Sthephanny Constanza Cruz Torres" userId="ca1cdfae-73be-45dc-bac0-8a749b5c187b" providerId="ADAL" clId="{FCA63E17-80FE-41D4-9C66-2A04C47D130D}" dt="2026-05-02T22:42:29.930" v="46" actId="14100"/>
        <pc:sldMkLst>
          <pc:docMk/>
          <pc:sldMk cId="1514249308" sldId="259"/>
        </pc:sldMkLst>
        <pc:spChg chg="mod">
          <ac:chgData name="Sthephanny Constanza Cruz Torres" userId="ca1cdfae-73be-45dc-bac0-8a749b5c187b" providerId="ADAL" clId="{FCA63E17-80FE-41D4-9C66-2A04C47D130D}" dt="2026-05-02T22:38:44.364" v="10" actId="20577"/>
          <ac:spMkLst>
            <pc:docMk/>
            <pc:sldMk cId="1514249308" sldId="259"/>
            <ac:spMk id="2" creationId="{54442283-2F1C-202C-390B-879415E18C8D}"/>
          </ac:spMkLst>
        </pc:spChg>
        <pc:spChg chg="mod">
          <ac:chgData name="Sthephanny Constanza Cruz Torres" userId="ca1cdfae-73be-45dc-bac0-8a749b5c187b" providerId="ADAL" clId="{FCA63E17-80FE-41D4-9C66-2A04C47D130D}" dt="2026-05-02T22:41:35.802" v="42" actId="20577"/>
          <ac:spMkLst>
            <pc:docMk/>
            <pc:sldMk cId="1514249308" sldId="259"/>
            <ac:spMk id="6" creationId="{3DF26853-7D93-D61C-57ED-5625750C6DF2}"/>
          </ac:spMkLst>
        </pc:spChg>
        <pc:picChg chg="add mod">
          <ac:chgData name="Sthephanny Constanza Cruz Torres" userId="ca1cdfae-73be-45dc-bac0-8a749b5c187b" providerId="ADAL" clId="{FCA63E17-80FE-41D4-9C66-2A04C47D130D}" dt="2026-05-02T22:42:29.930" v="46" actId="14100"/>
          <ac:picMkLst>
            <pc:docMk/>
            <pc:sldMk cId="1514249308" sldId="259"/>
            <ac:picMk id="4" creationId="{76984D33-8612-6E7F-B5C4-C7E528D37056}"/>
          </ac:picMkLst>
        </pc:picChg>
      </pc:sldChg>
      <pc:sldChg chg="addSp delSp modSp mod">
        <pc:chgData name="Sthephanny Constanza Cruz Torres" userId="ca1cdfae-73be-45dc-bac0-8a749b5c187b" providerId="ADAL" clId="{FCA63E17-80FE-41D4-9C66-2A04C47D130D}" dt="2026-05-02T22:47:57.799" v="68" actId="20577"/>
        <pc:sldMkLst>
          <pc:docMk/>
          <pc:sldMk cId="3508192768" sldId="260"/>
        </pc:sldMkLst>
        <pc:spChg chg="mod">
          <ac:chgData name="Sthephanny Constanza Cruz Torres" userId="ca1cdfae-73be-45dc-bac0-8a749b5c187b" providerId="ADAL" clId="{FCA63E17-80FE-41D4-9C66-2A04C47D130D}" dt="2026-05-02T22:42:44.682" v="49" actId="20577"/>
          <ac:spMkLst>
            <pc:docMk/>
            <pc:sldMk cId="3508192768" sldId="260"/>
            <ac:spMk id="2" creationId="{B18F47D1-FA86-ADA2-6C54-51772E034785}"/>
          </ac:spMkLst>
        </pc:spChg>
        <pc:spChg chg="mod">
          <ac:chgData name="Sthephanny Constanza Cruz Torres" userId="ca1cdfae-73be-45dc-bac0-8a749b5c187b" providerId="ADAL" clId="{FCA63E17-80FE-41D4-9C66-2A04C47D130D}" dt="2026-05-02T22:47:57.799" v="68" actId="20577"/>
          <ac:spMkLst>
            <pc:docMk/>
            <pc:sldMk cId="3508192768" sldId="260"/>
            <ac:spMk id="6" creationId="{425D8555-FEEB-A295-691E-0F85BEE6AE3C}"/>
          </ac:spMkLst>
        </pc:spChg>
        <pc:picChg chg="add mod">
          <ac:chgData name="Sthephanny Constanza Cruz Torres" userId="ca1cdfae-73be-45dc-bac0-8a749b5c187b" providerId="ADAL" clId="{FCA63E17-80FE-41D4-9C66-2A04C47D130D}" dt="2026-05-02T22:45:58.346" v="53" actId="1076"/>
          <ac:picMkLst>
            <pc:docMk/>
            <pc:sldMk cId="3508192768" sldId="260"/>
            <ac:picMk id="4" creationId="{19B122F4-C74C-E344-8993-04F209F93680}"/>
          </ac:picMkLst>
        </pc:picChg>
      </pc:sldChg>
      <pc:sldChg chg="addSp delSp modSp mod">
        <pc:chgData name="Sthephanny Constanza Cruz Torres" userId="ca1cdfae-73be-45dc-bac0-8a749b5c187b" providerId="ADAL" clId="{FCA63E17-80FE-41D4-9C66-2A04C47D130D}" dt="2026-05-02T22:55:45.903" v="80" actId="20577"/>
        <pc:sldMkLst>
          <pc:docMk/>
          <pc:sldMk cId="2224199290" sldId="263"/>
        </pc:sldMkLst>
        <pc:spChg chg="mod">
          <ac:chgData name="Sthephanny Constanza Cruz Torres" userId="ca1cdfae-73be-45dc-bac0-8a749b5c187b" providerId="ADAL" clId="{FCA63E17-80FE-41D4-9C66-2A04C47D130D}" dt="2026-05-02T22:48:09.149" v="71" actId="20577"/>
          <ac:spMkLst>
            <pc:docMk/>
            <pc:sldMk cId="2224199290" sldId="263"/>
            <ac:spMk id="2" creationId="{CA11DE08-F1D7-2FB6-B35D-B8959CE064C8}"/>
          </ac:spMkLst>
        </pc:spChg>
        <pc:spChg chg="mod">
          <ac:chgData name="Sthephanny Constanza Cruz Torres" userId="ca1cdfae-73be-45dc-bac0-8a749b5c187b" providerId="ADAL" clId="{FCA63E17-80FE-41D4-9C66-2A04C47D130D}" dt="2026-05-02T22:55:45.903" v="80" actId="20577"/>
          <ac:spMkLst>
            <pc:docMk/>
            <pc:sldMk cId="2224199290" sldId="263"/>
            <ac:spMk id="6" creationId="{884396DD-8750-A08A-6CC2-AD5590E39D55}"/>
          </ac:spMkLst>
        </pc:spChg>
        <pc:picChg chg="add mod">
          <ac:chgData name="Sthephanny Constanza Cruz Torres" userId="ca1cdfae-73be-45dc-bac0-8a749b5c187b" providerId="ADAL" clId="{FCA63E17-80FE-41D4-9C66-2A04C47D130D}" dt="2026-05-02T22:55:35.175" v="75" actId="1076"/>
          <ac:picMkLst>
            <pc:docMk/>
            <pc:sldMk cId="2224199290" sldId="263"/>
            <ac:picMk id="5" creationId="{1CAB7E1E-E071-CE64-F1C3-9E91729B29CA}"/>
          </ac:picMkLst>
        </pc:picChg>
      </pc:sldChg>
      <pc:sldChg chg="modSp mod">
        <pc:chgData name="Sthephanny Constanza Cruz Torres" userId="ca1cdfae-73be-45dc-bac0-8a749b5c187b" providerId="ADAL" clId="{FCA63E17-80FE-41D4-9C66-2A04C47D130D}" dt="2026-05-02T22:56:34.996" v="83" actId="20577"/>
        <pc:sldMkLst>
          <pc:docMk/>
          <pc:sldMk cId="2892225664" sldId="264"/>
        </pc:sldMkLst>
        <pc:spChg chg="mod">
          <ac:chgData name="Sthephanny Constanza Cruz Torres" userId="ca1cdfae-73be-45dc-bac0-8a749b5c187b" providerId="ADAL" clId="{FCA63E17-80FE-41D4-9C66-2A04C47D130D}" dt="2026-05-02T22:56:34.996" v="83" actId="20577"/>
          <ac:spMkLst>
            <pc:docMk/>
            <pc:sldMk cId="2892225664" sldId="264"/>
            <ac:spMk id="2" creationId="{A7316B4F-3C66-3851-7312-3C306C537D22}"/>
          </ac:spMkLst>
        </pc:spChg>
      </pc:sldChg>
      <pc:sldChg chg="modSp mod">
        <pc:chgData name="Sthephanny Constanza Cruz Torres" userId="ca1cdfae-73be-45dc-bac0-8a749b5c187b" providerId="ADAL" clId="{FCA63E17-80FE-41D4-9C66-2A04C47D130D}" dt="2026-05-02T22:56:40.509" v="86" actId="20577"/>
        <pc:sldMkLst>
          <pc:docMk/>
          <pc:sldMk cId="2821541751" sldId="265"/>
        </pc:sldMkLst>
        <pc:spChg chg="mod">
          <ac:chgData name="Sthephanny Constanza Cruz Torres" userId="ca1cdfae-73be-45dc-bac0-8a749b5c187b" providerId="ADAL" clId="{FCA63E17-80FE-41D4-9C66-2A04C47D130D}" dt="2026-05-02T22:56:40.509" v="86" actId="20577"/>
          <ac:spMkLst>
            <pc:docMk/>
            <pc:sldMk cId="2821541751" sldId="265"/>
            <ac:spMk id="2" creationId="{8D3DCEC7-D1DB-8A32-C5E9-26E743F3252A}"/>
          </ac:spMkLst>
        </pc:spChg>
      </pc:sldChg>
    </pc:docChg>
  </pc:docChgLst>
  <pc:docChgLst>
    <pc:chgData name="Sthephanny Constanza Cruz Torres" userId="ca1cdfae-73be-45dc-bac0-8a749b5c187b" providerId="ADAL" clId="{BB77DE6D-7C26-409D-9181-FF285FB4A55E}"/>
    <pc:docChg chg="modSld">
      <pc:chgData name="Sthephanny Constanza Cruz Torres" userId="ca1cdfae-73be-45dc-bac0-8a749b5c187b" providerId="ADAL" clId="{BB77DE6D-7C26-409D-9181-FF285FB4A55E}" dt="2026-05-02T22:26:55.245" v="5"/>
      <pc:docMkLst>
        <pc:docMk/>
      </pc:docMkLst>
      <pc:sldChg chg="modSp">
        <pc:chgData name="Sthephanny Constanza Cruz Torres" userId="ca1cdfae-73be-45dc-bac0-8a749b5c187b" providerId="ADAL" clId="{BB77DE6D-7C26-409D-9181-FF285FB4A55E}" dt="2026-05-02T22:26:55.245" v="5"/>
        <pc:sldMkLst>
          <pc:docMk/>
          <pc:sldMk cId="3508192768" sldId="260"/>
        </pc:sldMkLst>
      </pc:sldChg>
    </pc:docChg>
  </pc:docChgLst>
  <pc:docChgLst>
    <pc:chgData name="Sthephanny Constanza Cruz Torres" userId="ca1cdfae-73be-45dc-bac0-8a749b5c187b" providerId="ADAL" clId="{9DAD34A0-177B-4FC2-96C6-4974C43F521B}"/>
    <pc:docChg chg="undo custSel addSld delSld modSld">
      <pc:chgData name="Sthephanny Constanza Cruz Torres" userId="ca1cdfae-73be-45dc-bac0-8a749b5c187b" providerId="ADAL" clId="{9DAD34A0-177B-4FC2-96C6-4974C43F521B}" dt="2026-05-14T19:34:36.882" v="233" actId="1076"/>
      <pc:docMkLst>
        <pc:docMk/>
      </pc:docMkLst>
      <pc:sldChg chg="addSp delSp modSp mod">
        <pc:chgData name="Sthephanny Constanza Cruz Torres" userId="ca1cdfae-73be-45dc-bac0-8a749b5c187b" providerId="ADAL" clId="{9DAD34A0-177B-4FC2-96C6-4974C43F521B}" dt="2026-05-13T02:54:57.090" v="40" actId="113"/>
        <pc:sldMkLst>
          <pc:docMk/>
          <pc:sldMk cId="1514249308" sldId="259"/>
        </pc:sldMkLst>
        <pc:spChg chg="mod">
          <ac:chgData name="Sthephanny Constanza Cruz Torres" userId="ca1cdfae-73be-45dc-bac0-8a749b5c187b" providerId="ADAL" clId="{9DAD34A0-177B-4FC2-96C6-4974C43F521B}" dt="2026-05-13T02:54:23.055" v="32" actId="207"/>
          <ac:spMkLst>
            <pc:docMk/>
            <pc:sldMk cId="1514249308" sldId="259"/>
            <ac:spMk id="6" creationId="{3DF26853-7D93-D61C-57ED-5625750C6DF2}"/>
          </ac:spMkLst>
        </pc:spChg>
        <pc:graphicFrameChg chg="add mod modGraphic">
          <ac:chgData name="Sthephanny Constanza Cruz Torres" userId="ca1cdfae-73be-45dc-bac0-8a749b5c187b" providerId="ADAL" clId="{9DAD34A0-177B-4FC2-96C6-4974C43F521B}" dt="2026-05-13T02:54:57.090" v="40" actId="113"/>
          <ac:graphicFrameMkLst>
            <pc:docMk/>
            <pc:sldMk cId="1514249308" sldId="259"/>
            <ac:graphicFrameMk id="3" creationId="{791E7C32-0437-D77F-EEC9-E65CF1CD24E9}"/>
          </ac:graphicFrameMkLst>
        </pc:graphicFrameChg>
        <pc:graphicFrameChg chg="del">
          <ac:chgData name="Sthephanny Constanza Cruz Torres" userId="ca1cdfae-73be-45dc-bac0-8a749b5c187b" providerId="ADAL" clId="{9DAD34A0-177B-4FC2-96C6-4974C43F521B}" dt="2026-05-13T02:54:27.618" v="33" actId="478"/>
          <ac:graphicFrameMkLst>
            <pc:docMk/>
            <pc:sldMk cId="1514249308" sldId="259"/>
            <ac:graphicFrameMk id="5" creationId="{780989CF-2A45-9810-AD60-100B19192380}"/>
          </ac:graphicFrameMkLst>
        </pc:graphicFrameChg>
      </pc:sldChg>
      <pc:sldChg chg="addSp delSp modSp mod">
        <pc:chgData name="Sthephanny Constanza Cruz Torres" userId="ca1cdfae-73be-45dc-bac0-8a749b5c187b" providerId="ADAL" clId="{9DAD34A0-177B-4FC2-96C6-4974C43F521B}" dt="2026-05-14T19:28:25.185" v="117" actId="14100"/>
        <pc:sldMkLst>
          <pc:docMk/>
          <pc:sldMk cId="3508192768" sldId="260"/>
        </pc:sldMkLst>
        <pc:spChg chg="mod">
          <ac:chgData name="Sthephanny Constanza Cruz Torres" userId="ca1cdfae-73be-45dc-bac0-8a749b5c187b" providerId="ADAL" clId="{9DAD34A0-177B-4FC2-96C6-4974C43F521B}" dt="2026-05-13T02:57:11.614" v="83" actId="20577"/>
          <ac:spMkLst>
            <pc:docMk/>
            <pc:sldMk cId="3508192768" sldId="260"/>
            <ac:spMk id="6" creationId="{425D8555-FEEB-A295-691E-0F85BEE6AE3C}"/>
          </ac:spMkLst>
        </pc:spChg>
        <pc:graphicFrameChg chg="add del mod modGraphic">
          <ac:chgData name="Sthephanny Constanza Cruz Torres" userId="ca1cdfae-73be-45dc-bac0-8a749b5c187b" providerId="ADAL" clId="{9DAD34A0-177B-4FC2-96C6-4974C43F521B}" dt="2026-05-14T19:28:01.167" v="110" actId="478"/>
          <ac:graphicFrameMkLst>
            <pc:docMk/>
            <pc:sldMk cId="3508192768" sldId="260"/>
            <ac:graphicFrameMk id="3" creationId="{BC43EB73-98EF-3979-3110-490C76945EF0}"/>
          </ac:graphicFrameMkLst>
        </pc:graphicFrameChg>
        <pc:graphicFrameChg chg="add mod modGraphic">
          <ac:chgData name="Sthephanny Constanza Cruz Torres" userId="ca1cdfae-73be-45dc-bac0-8a749b5c187b" providerId="ADAL" clId="{9DAD34A0-177B-4FC2-96C6-4974C43F521B}" dt="2026-05-14T19:28:25.185" v="117" actId="14100"/>
          <ac:graphicFrameMkLst>
            <pc:docMk/>
            <pc:sldMk cId="3508192768" sldId="260"/>
            <ac:graphicFrameMk id="5" creationId="{AD946279-92BA-31A6-B259-6B9D10C824A2}"/>
          </ac:graphicFrameMkLst>
        </pc:graphicFrameChg>
        <pc:graphicFrameChg chg="del">
          <ac:chgData name="Sthephanny Constanza Cruz Torres" userId="ca1cdfae-73be-45dc-bac0-8a749b5c187b" providerId="ADAL" clId="{9DAD34A0-177B-4FC2-96C6-4974C43F521B}" dt="2026-05-13T02:55:24.421" v="41" actId="478"/>
          <ac:graphicFrameMkLst>
            <pc:docMk/>
            <pc:sldMk cId="3508192768" sldId="260"/>
            <ac:graphicFrameMk id="10" creationId="{55D0FBC2-1698-5C4C-C5F1-1DC30A0AE8F2}"/>
          </ac:graphicFrameMkLst>
        </pc:graphicFrameChg>
      </pc:sldChg>
      <pc:sldChg chg="modSp mod">
        <pc:chgData name="Sthephanny Constanza Cruz Torres" userId="ca1cdfae-73be-45dc-bac0-8a749b5c187b" providerId="ADAL" clId="{9DAD34A0-177B-4FC2-96C6-4974C43F521B}" dt="2026-05-13T02:57:24.710" v="85" actId="20577"/>
        <pc:sldMkLst>
          <pc:docMk/>
          <pc:sldMk cId="2224199290" sldId="263"/>
        </pc:sldMkLst>
        <pc:spChg chg="mod">
          <ac:chgData name="Sthephanny Constanza Cruz Torres" userId="ca1cdfae-73be-45dc-bac0-8a749b5c187b" providerId="ADAL" clId="{9DAD34A0-177B-4FC2-96C6-4974C43F521B}" dt="2026-05-13T02:57:24.710" v="85" actId="20577"/>
          <ac:spMkLst>
            <pc:docMk/>
            <pc:sldMk cId="2224199290" sldId="263"/>
            <ac:spMk id="6" creationId="{884396DD-8750-A08A-6CC2-AD5590E39D55}"/>
          </ac:spMkLst>
        </pc:spChg>
      </pc:sldChg>
      <pc:sldChg chg="addSp delSp modSp mod">
        <pc:chgData name="Sthephanny Constanza Cruz Torres" userId="ca1cdfae-73be-45dc-bac0-8a749b5c187b" providerId="ADAL" clId="{9DAD34A0-177B-4FC2-96C6-4974C43F521B}" dt="2026-05-13T02:58:15.183" v="99" actId="14100"/>
        <pc:sldMkLst>
          <pc:docMk/>
          <pc:sldMk cId="2892225664" sldId="264"/>
        </pc:sldMkLst>
        <pc:spChg chg="del">
          <ac:chgData name="Sthephanny Constanza Cruz Torres" userId="ca1cdfae-73be-45dc-bac0-8a749b5c187b" providerId="ADAL" clId="{9DAD34A0-177B-4FC2-96C6-4974C43F521B}" dt="2026-05-13T02:57:36.624" v="86" actId="478"/>
          <ac:spMkLst>
            <pc:docMk/>
            <pc:sldMk cId="2892225664" sldId="264"/>
            <ac:spMk id="3" creationId="{CAB76468-2CF9-EC86-6430-7628C5D6EAEF}"/>
          </ac:spMkLst>
        </pc:spChg>
        <pc:spChg chg="add del mod">
          <ac:chgData name="Sthephanny Constanza Cruz Torres" userId="ca1cdfae-73be-45dc-bac0-8a749b5c187b" providerId="ADAL" clId="{9DAD34A0-177B-4FC2-96C6-4974C43F521B}" dt="2026-05-13T02:57:39.697" v="88" actId="478"/>
          <ac:spMkLst>
            <pc:docMk/>
            <pc:sldMk cId="2892225664" sldId="264"/>
            <ac:spMk id="5" creationId="{67026493-C136-86BD-F6CF-78DFEEE039C2}"/>
          </ac:spMkLst>
        </pc:spChg>
        <pc:spChg chg="mod">
          <ac:chgData name="Sthephanny Constanza Cruz Torres" userId="ca1cdfae-73be-45dc-bac0-8a749b5c187b" providerId="ADAL" clId="{9DAD34A0-177B-4FC2-96C6-4974C43F521B}" dt="2026-05-13T02:58:05.009" v="95" actId="1076"/>
          <ac:spMkLst>
            <pc:docMk/>
            <pc:sldMk cId="2892225664" sldId="264"/>
            <ac:spMk id="6" creationId="{854583F5-A2CC-C1DC-43D5-2DC5F5E9449B}"/>
          </ac:spMkLst>
        </pc:spChg>
        <pc:spChg chg="add mod">
          <ac:chgData name="Sthephanny Constanza Cruz Torres" userId="ca1cdfae-73be-45dc-bac0-8a749b5c187b" providerId="ADAL" clId="{9DAD34A0-177B-4FC2-96C6-4974C43F521B}" dt="2026-05-13T02:57:36.977" v="87"/>
          <ac:spMkLst>
            <pc:docMk/>
            <pc:sldMk cId="2892225664" sldId="264"/>
            <ac:spMk id="9" creationId="{B54FBBBB-4BB0-2418-F456-206A16FC9C8E}"/>
          </ac:spMkLst>
        </pc:spChg>
        <pc:graphicFrameChg chg="mod modGraphic">
          <ac:chgData name="Sthephanny Constanza Cruz Torres" userId="ca1cdfae-73be-45dc-bac0-8a749b5c187b" providerId="ADAL" clId="{9DAD34A0-177B-4FC2-96C6-4974C43F521B}" dt="2026-05-13T02:58:15.183" v="99" actId="14100"/>
          <ac:graphicFrameMkLst>
            <pc:docMk/>
            <pc:sldMk cId="2892225664" sldId="264"/>
            <ac:graphicFrameMk id="8" creationId="{4CE88F1C-EE87-D515-BF63-903E19D16354}"/>
          </ac:graphicFrameMkLst>
        </pc:graphicFrameChg>
        <pc:picChg chg="mod">
          <ac:chgData name="Sthephanny Constanza Cruz Torres" userId="ca1cdfae-73be-45dc-bac0-8a749b5c187b" providerId="ADAL" clId="{9DAD34A0-177B-4FC2-96C6-4974C43F521B}" dt="2026-05-13T02:58:06.854" v="96" actId="1076"/>
          <ac:picMkLst>
            <pc:docMk/>
            <pc:sldMk cId="2892225664" sldId="264"/>
            <ac:picMk id="7" creationId="{83F13534-D161-C400-CFC5-3371B2570C0A}"/>
          </ac:picMkLst>
        </pc:picChg>
      </pc:sldChg>
      <pc:sldChg chg="modSp mod">
        <pc:chgData name="Sthephanny Constanza Cruz Torres" userId="ca1cdfae-73be-45dc-bac0-8a749b5c187b" providerId="ADAL" clId="{9DAD34A0-177B-4FC2-96C6-4974C43F521B}" dt="2026-05-14T19:28:36.972" v="119" actId="27636"/>
        <pc:sldMkLst>
          <pc:docMk/>
          <pc:sldMk cId="2821541751" sldId="265"/>
        </pc:sldMkLst>
        <pc:spChg chg="mod">
          <ac:chgData name="Sthephanny Constanza Cruz Torres" userId="ca1cdfae-73be-45dc-bac0-8a749b5c187b" providerId="ADAL" clId="{9DAD34A0-177B-4FC2-96C6-4974C43F521B}" dt="2026-05-14T19:28:36.972" v="119" actId="27636"/>
          <ac:spMkLst>
            <pc:docMk/>
            <pc:sldMk cId="2821541751" sldId="265"/>
            <ac:spMk id="5" creationId="{6C68604D-FE56-03E5-9BAC-0D2CEF97BA14}"/>
          </ac:spMkLst>
        </pc:spChg>
      </pc:sldChg>
      <pc:sldChg chg="delSp modSp add mod">
        <pc:chgData name="Sthephanny Constanza Cruz Torres" userId="ca1cdfae-73be-45dc-bac0-8a749b5c187b" providerId="ADAL" clId="{9DAD34A0-177B-4FC2-96C6-4974C43F521B}" dt="2026-05-14T19:34:36.882" v="233" actId="1076"/>
        <pc:sldMkLst>
          <pc:docMk/>
          <pc:sldMk cId="1982283269" sldId="266"/>
        </pc:sldMkLst>
        <pc:spChg chg="mod">
          <ac:chgData name="Sthephanny Constanza Cruz Torres" userId="ca1cdfae-73be-45dc-bac0-8a749b5c187b" providerId="ADAL" clId="{9DAD34A0-177B-4FC2-96C6-4974C43F521B}" dt="2026-05-14T19:29:29.358" v="209" actId="20577"/>
          <ac:spMkLst>
            <pc:docMk/>
            <pc:sldMk cId="1982283269" sldId="266"/>
            <ac:spMk id="2" creationId="{4A66219E-FBCE-F8A1-B352-76B9DD9661F9}"/>
          </ac:spMkLst>
        </pc:spChg>
        <pc:spChg chg="mod">
          <ac:chgData name="Sthephanny Constanza Cruz Torres" userId="ca1cdfae-73be-45dc-bac0-8a749b5c187b" providerId="ADAL" clId="{9DAD34A0-177B-4FC2-96C6-4974C43F521B}" dt="2026-05-14T19:34:36.882" v="233" actId="1076"/>
          <ac:spMkLst>
            <pc:docMk/>
            <pc:sldMk cId="1982283269" sldId="266"/>
            <ac:spMk id="3" creationId="{D3220A87-F6E4-865A-2E69-345C9834D0EE}"/>
          </ac:spMkLst>
        </pc:spChg>
        <pc:spChg chg="del">
          <ac:chgData name="Sthephanny Constanza Cruz Torres" userId="ca1cdfae-73be-45dc-bac0-8a749b5c187b" providerId="ADAL" clId="{9DAD34A0-177B-4FC2-96C6-4974C43F521B}" dt="2026-05-14T19:29:35.969" v="211" actId="478"/>
          <ac:spMkLst>
            <pc:docMk/>
            <pc:sldMk cId="1982283269" sldId="266"/>
            <ac:spMk id="5" creationId="{D4D10513-38A9-7B51-9A2A-6EE543689F9C}"/>
          </ac:spMkLst>
        </pc:spChg>
        <pc:graphicFrameChg chg="del modGraphic">
          <ac:chgData name="Sthephanny Constanza Cruz Torres" userId="ca1cdfae-73be-45dc-bac0-8a749b5c187b" providerId="ADAL" clId="{9DAD34A0-177B-4FC2-96C6-4974C43F521B}" dt="2026-05-14T19:29:40.066" v="213" actId="478"/>
          <ac:graphicFrameMkLst>
            <pc:docMk/>
            <pc:sldMk cId="1982283269" sldId="266"/>
            <ac:graphicFrameMk id="4" creationId="{EC46E2E2-80B1-88ED-D0DE-1BD2AC0EFF44}"/>
          </ac:graphicFrameMkLst>
        </pc:graphicFrameChg>
        <pc:picChg chg="del">
          <ac:chgData name="Sthephanny Constanza Cruz Torres" userId="ca1cdfae-73be-45dc-bac0-8a749b5c187b" providerId="ADAL" clId="{9DAD34A0-177B-4FC2-96C6-4974C43F521B}" dt="2026-05-14T19:29:33.073" v="210" actId="478"/>
          <ac:picMkLst>
            <pc:docMk/>
            <pc:sldMk cId="1982283269" sldId="266"/>
            <ac:picMk id="7" creationId="{EA9B89CF-D530-3094-57C5-BEBA52D07D02}"/>
          </ac:picMkLst>
        </pc:picChg>
      </pc:sldChg>
      <pc:sldChg chg="new del">
        <pc:chgData name="Sthephanny Constanza Cruz Torres" userId="ca1cdfae-73be-45dc-bac0-8a749b5c187b" providerId="ADAL" clId="{9DAD34A0-177B-4FC2-96C6-4974C43F521B}" dt="2026-05-14T19:28:44.641" v="121" actId="47"/>
        <pc:sldMkLst>
          <pc:docMk/>
          <pc:sldMk cId="2672445321" sldId="266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BE86345-6E9F-4007-B7C5-35A9B4DE19FB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7F3FDD4-7C0C-47AC-880D-1088B150BF7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87950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98203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72305498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108348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63686723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01187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711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7398688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471427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2377991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5168519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767836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0168F98-BA8E-427B-A26E-44F45B6A7928}" type="datetimeFigureOut">
              <a:rPr lang="es-CO" smtClean="0"/>
              <a:t>15/05/2026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CCB7AAF-D1E4-43F2-B8F7-1B8AD1BB9EC2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76763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ectangle 35">
            <a:extLst>
              <a:ext uri="{FF2B5EF4-FFF2-40B4-BE49-F238E27FC236}">
                <a16:creationId xmlns:a16="http://schemas.microsoft.com/office/drawing/2014/main" id="{A9F529C3-C941-49FD-8C67-82F134F64BD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lumMod val="50000"/>
              <a:lumOff val="50000"/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20586029-32A0-47E5-9AEC-AE3ABA6B94D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rgbClr val="FFFFFF"/>
          </a:solidFill>
          <a:ln w="9525">
            <a:noFill/>
          </a:ln>
          <a:effectLst>
            <a:outerShdw blurRad="63500" dist="17780" dir="5400000" algn="t" rotWithShape="0">
              <a:prstClr val="black">
                <a:alpha val="43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Image 4">
            <a:extLst>
              <a:ext uri="{FF2B5EF4-FFF2-40B4-BE49-F238E27FC236}">
                <a16:creationId xmlns:a16="http://schemas.microsoft.com/office/drawing/2014/main" id="{A710C632-A03E-AF3F-F551-46DAA8445A85}"/>
              </a:ext>
            </a:extLst>
          </p:cNvPr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722459" y="1895255"/>
            <a:ext cx="3114715" cy="2557874"/>
          </a:xfrm>
          <a:prstGeom prst="rect">
            <a:avLst/>
          </a:prstGeom>
        </p:spPr>
      </p:pic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8C730EAB-A532-4295-A302-FB4B90DB9F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6079958" y="1143000"/>
            <a:ext cx="0" cy="4572000"/>
          </a:xfrm>
          <a:prstGeom prst="line">
            <a:avLst/>
          </a:prstGeom>
          <a:ln>
            <a:solidFill>
              <a:srgbClr val="4E4E4E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uadroTexto 1">
            <a:extLst>
              <a:ext uri="{FF2B5EF4-FFF2-40B4-BE49-F238E27FC236}">
                <a16:creationId xmlns:a16="http://schemas.microsoft.com/office/drawing/2014/main" id="{8A00B088-69FB-F436-27E3-3B69264B7291}"/>
              </a:ext>
            </a:extLst>
          </p:cNvPr>
          <p:cNvSpPr txBox="1"/>
          <p:nvPr/>
        </p:nvSpPr>
        <p:spPr>
          <a:xfrm>
            <a:off x="6344776" y="3031201"/>
            <a:ext cx="4762495" cy="1421928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defTabSz="914400">
              <a:lnSpc>
                <a:spcPct val="90000"/>
              </a:lnSpc>
              <a:spcBef>
                <a:spcPct val="0"/>
              </a:spcBef>
              <a:buNone/>
              <a:defRPr sz="2400" b="1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defRPr>
            </a:lvl1pPr>
          </a:lstStyle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INFORME DE EJECUCIÓN PRESUPUESTAL</a:t>
            </a:r>
          </a:p>
          <a:p>
            <a:endParaRPr lang="es-MX" sz="2000" dirty="0">
              <a:solidFill>
                <a:schemeClr val="tx2">
                  <a:lumMod val="75000"/>
                  <a:lumOff val="25000"/>
                </a:schemeClr>
              </a:solidFill>
            </a:endParaRPr>
          </a:p>
          <a:p>
            <a:pPr algn="ctr"/>
            <a:r>
              <a:rPr lang="es-MX" sz="2000" dirty="0">
                <a:solidFill>
                  <a:schemeClr val="tx2">
                    <a:lumMod val="75000"/>
                    <a:lumOff val="25000"/>
                  </a:schemeClr>
                </a:solidFill>
              </a:rPr>
              <a:t>Marzo 2026</a:t>
            </a:r>
          </a:p>
        </p:txBody>
      </p:sp>
    </p:spTree>
    <p:extLst>
      <p:ext uri="{BB962C8B-B14F-4D97-AF65-F5344CB8AC3E}">
        <p14:creationId xmlns:p14="http://schemas.microsoft.com/office/powerpoint/2010/main" val="8904496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4" name="Rectangle 53">
            <a:extLst>
              <a:ext uri="{FF2B5EF4-FFF2-40B4-BE49-F238E27FC236}">
                <a16:creationId xmlns:a16="http://schemas.microsoft.com/office/drawing/2014/main" id="{0B9EE3F3-89B7-43C3-8651-C4C96830993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30395C50-F45A-B1B6-948D-9A26572E9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11479" y="1273254"/>
            <a:ext cx="7919721" cy="834027"/>
          </a:xfrm>
        </p:spPr>
        <p:txBody>
          <a:bodyPr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DATOS GENERALES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ASIGNACIÓN PRESUPUESTO AÑO 2026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33AE4636-AEEC-45D6-84D4-7AC2DA48ECF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649223" y="387939"/>
            <a:ext cx="73152" cy="5486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58" name="Rectangle 57">
            <a:extLst>
              <a:ext uri="{FF2B5EF4-FFF2-40B4-BE49-F238E27FC236}">
                <a16:creationId xmlns:a16="http://schemas.microsoft.com/office/drawing/2014/main" id="{8D9CE0F4-2EB2-4F1F-8AAC-DB3571D9FE1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11480" y="2285541"/>
            <a:ext cx="4389120" cy="18288"/>
          </a:xfrm>
          <a:prstGeom prst="rect">
            <a:avLst/>
          </a:prstGeom>
          <a:solidFill>
            <a:srgbClr val="D5D5D5"/>
          </a:solidFill>
          <a:ln w="3175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  <a:latin typeface="Calibri" panose="020F0502020204030204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26E694E-4DE5-8EBD-C9EB-763A91AED3F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5799" y="3164280"/>
            <a:ext cx="6751321" cy="205379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s-ES" sz="1400" dirty="0">
                <a:latin typeface="Montserrat" panose="00000500000000000000" pitchFamily="2" charset="0"/>
              </a:rPr>
              <a:t>Mediante Resolución </a:t>
            </a:r>
            <a:r>
              <a:rPr lang="es-ES" sz="1400" b="1" dirty="0" err="1">
                <a:latin typeface="Montserrat" panose="00000500000000000000" pitchFamily="2" charset="0"/>
              </a:rPr>
              <a:t>Nº</a:t>
            </a:r>
            <a:r>
              <a:rPr lang="es-ES" sz="1400" b="1" dirty="0">
                <a:latin typeface="Montserrat" panose="00000500000000000000" pitchFamily="2" charset="0"/>
              </a:rPr>
              <a:t>. 2026100000007CS</a:t>
            </a:r>
            <a:r>
              <a:rPr lang="es-ES" sz="1400" dirty="0">
                <a:latin typeface="Montserrat" panose="00000500000000000000" pitchFamily="2" charset="0"/>
              </a:rPr>
              <a:t>, datada en el Despacho del Superintendente, el 2 de enero de 2026; por la cual se realiza la desagregación del Presupuesto de Gastos de Funcionamiento y Gastos de Inversión de la Superintendencia de Vigilancia y Seguridad Privada -SUPERVIGILANCIA- para la vigencia fiscal 2026, asignado por el Gobierno Nacional a través del Decreto 1477 del 30 de diciembre de 2025 (…)</a:t>
            </a: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46" name="Imagen 45">
            <a:extLst>
              <a:ext uri="{FF2B5EF4-FFF2-40B4-BE49-F238E27FC236}">
                <a16:creationId xmlns:a16="http://schemas.microsoft.com/office/drawing/2014/main" id="{AEBCAD9A-7ADF-C3C3-BFF1-286CF0441FB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39237" y="1129877"/>
            <a:ext cx="2288751" cy="45982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50791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882A23-DEA3-82C5-2002-12CECB78E9F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FCC3ED-A3B2-CADD-169A-63CF24C650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- GENERAL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31/03/2026)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6534103C-E114-78A6-1AA0-89AE8DE5F47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08759" y="1685378"/>
            <a:ext cx="8814817" cy="557784"/>
          </a:xfrm>
        </p:spPr>
        <p:txBody>
          <a:bodyPr anchor="ctr">
            <a:normAutofit fontScale="70000" lnSpcReduction="20000"/>
          </a:bodyPr>
          <a:lstStyle/>
          <a:p>
            <a:pPr marL="0" indent="0" algn="just">
              <a:buNone/>
            </a:pPr>
            <a:r>
              <a:rPr lang="es-ES" sz="16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ES" sz="1600" dirty="0">
                <a:latin typeface="Montserrat" panose="00000500000000000000" pitchFamily="2" charset="0"/>
              </a:rPr>
              <a:t>La Apropiación Vigente representa el monto presupuestal legalmente autorizado y actualizado con el que cuenta una entidad para atender sus compromisos durante la vigencia. Es decir, es la base sobre la cual normalmente se analiza: Compromisos, Obligaciones, Pagos, Ejecución presupuestal y Porcentaje de ejecución.</a:t>
            </a:r>
            <a:endParaRPr lang="es-CO" sz="1600" dirty="0"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FB9030C8-EE0A-BFD5-DEBD-E631707331E9}"/>
              </a:ext>
            </a:extLst>
          </p:cNvPr>
          <p:cNvSpPr txBox="1">
            <a:spLocks/>
          </p:cNvSpPr>
          <p:nvPr/>
        </p:nvSpPr>
        <p:spPr>
          <a:xfrm>
            <a:off x="7607752" y="2628900"/>
            <a:ext cx="3907974" cy="35098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El presupuesto inicial aprobado asciende a $37.667 millones, correspondiente al 100% del marco presupuestal base.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Sobre este valor, la apropiación vigente alcanza $30.901 millones, equivalente al 82%, mientras que el concepto previo (Apropiación bloqueada) representa $1.734 millones de los cuales $734 millones corresponden a Funcionamiento - Nómina y $1.000 millones a Funcionamiento – Otras transferencias, es decir, el 5%.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200" dirty="0">
                <a:latin typeface="Montserrat" panose="00000500000000000000" pitchFamily="2" charset="0"/>
              </a:rPr>
              <a:t>La composición evidencia una participación reducida de los recursos frente al presupuesto inicialmente aprobado. Las apropiaciones bloqueadas pueden ser objeto de levantamiento de previo concepto para trasladarlas o desagregarlas según la necesidad de la entidad.</a:t>
            </a:r>
            <a:endParaRPr lang="es-CO" sz="1200" dirty="0">
              <a:latin typeface="Montserrat" panose="00000500000000000000" pitchFamily="2" charset="0"/>
            </a:endParaRP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8CCEB44C-ADDC-BF36-2581-0AC85DB1F1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9701" y="2557272"/>
            <a:ext cx="6686493" cy="32247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726163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F9F86-16D9-34D8-2830-7FFBC0935B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4442283-2F1C-202C-390B-879415E18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31/03/2026)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3DF26853-7D93-D61C-57ED-5625750C6DF2}"/>
              </a:ext>
            </a:extLst>
          </p:cNvPr>
          <p:cNvSpPr txBox="1">
            <a:spLocks/>
          </p:cNvSpPr>
          <p:nvPr/>
        </p:nvSpPr>
        <p:spPr>
          <a:xfrm>
            <a:off x="6941058" y="2260471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El componente de Funcionamiento registra una apropiación vigente de $32.635 millones, de los cuales $1.734 millones se encuentran en previo concepto y $30.901 millones están disponibles.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Sobre esta apropiación se han expedido certificados de disponibilidad presupuestal por </a:t>
            </a:r>
            <a:r>
              <a:rPr lang="es-ES" sz="1400" dirty="0">
                <a:latin typeface="Montserrat" panose="00000500000000000000" pitchFamily="2" charset="0"/>
              </a:rPr>
              <a:t>$27.237 </a:t>
            </a:r>
            <a:r>
              <a:rPr lang="es-MX" sz="1400" dirty="0">
                <a:latin typeface="Montserrat" panose="00000500000000000000" pitchFamily="2" charset="0"/>
              </a:rPr>
              <a:t>millones, equivalentes al 88 % de la apropiación disponible.</a:t>
            </a:r>
            <a:r>
              <a:rPr lang="es-ES" sz="1400" dirty="0">
                <a:latin typeface="Montserrat" panose="00000500000000000000" pitchFamily="2" charset="0"/>
              </a:rPr>
              <a:t>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En cuanto a la ejecución, los compromisos ascienden a </a:t>
            </a:r>
            <a:r>
              <a:rPr lang="es-ES" sz="1400" dirty="0">
                <a:latin typeface="Montserrat" panose="00000500000000000000" pitchFamily="2" charset="0"/>
              </a:rPr>
              <a:t>$16.951 </a:t>
            </a:r>
            <a:r>
              <a:rPr lang="es-MX" sz="1400" dirty="0">
                <a:latin typeface="Montserrat" panose="00000500000000000000" pitchFamily="2" charset="0"/>
              </a:rPr>
              <a:t>millones (62 %), mientras que las obligaciones representan </a:t>
            </a:r>
            <a:r>
              <a:rPr lang="es-ES" sz="1400" dirty="0">
                <a:latin typeface="Montserrat" panose="00000500000000000000" pitchFamily="2" charset="0"/>
              </a:rPr>
              <a:t>$4.127 </a:t>
            </a:r>
            <a:r>
              <a:rPr lang="es-MX" sz="1400" dirty="0">
                <a:latin typeface="Montserrat" panose="00000500000000000000" pitchFamily="2" charset="0"/>
              </a:rPr>
              <a:t>millones, equivalentes al 24 % de los compromisos adquiridos. Por su parte, los pagos efectivos alcanzan </a:t>
            </a:r>
            <a:r>
              <a:rPr lang="es-ES" sz="1400" dirty="0">
                <a:latin typeface="Montserrat" panose="00000500000000000000" pitchFamily="2" charset="0"/>
              </a:rPr>
              <a:t>$3.923 </a:t>
            </a:r>
            <a:r>
              <a:rPr lang="es-MX" sz="1400" dirty="0">
                <a:latin typeface="Montserrat" panose="00000500000000000000" pitchFamily="2" charset="0"/>
              </a:rPr>
              <a:t>millones, correspondientes al 95 % del total obligado</a:t>
            </a:r>
            <a:endParaRPr lang="es-ES" sz="1400" dirty="0">
              <a:latin typeface="Montserrat" panose="00000500000000000000" pitchFamily="2" charset="0"/>
            </a:endParaRPr>
          </a:p>
          <a:p>
            <a:pPr algn="just">
              <a:buFont typeface="Wingdings" panose="05000000000000000000" pitchFamily="2" charset="2"/>
              <a:buChar char="ü"/>
            </a:pPr>
            <a:r>
              <a:rPr lang="es-MX" sz="1400" dirty="0">
                <a:latin typeface="Montserrat" panose="00000500000000000000" pitchFamily="2" charset="0"/>
              </a:rPr>
              <a:t>Lo anterior evidencia que, si bien existe un avance importante en las fases de disponibilidad y compromiso, la ejecución financiera avanza conforme a la planeación presupuestal de la entidad.</a:t>
            </a:r>
          </a:p>
          <a:p>
            <a:pPr marL="0" indent="0" algn="just">
              <a:buFont typeface="Arial" panose="020B0604020202020204" pitchFamily="34" charset="0"/>
              <a:buNone/>
            </a:pPr>
            <a:endParaRPr lang="es-CO" sz="1400" dirty="0">
              <a:latin typeface="Montserrat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76984D33-8612-6E7F-B5C4-C7E528D3705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94374" y="1992180"/>
            <a:ext cx="4253844" cy="3095655"/>
          </a:xfrm>
          <a:prstGeom prst="rect">
            <a:avLst/>
          </a:prstGeom>
        </p:spPr>
      </p:pic>
      <p:graphicFrame>
        <p:nvGraphicFramePr>
          <p:cNvPr id="3" name="Tabla 2">
            <a:extLst>
              <a:ext uri="{FF2B5EF4-FFF2-40B4-BE49-F238E27FC236}">
                <a16:creationId xmlns:a16="http://schemas.microsoft.com/office/drawing/2014/main" id="{791E7C32-0437-D77F-EEC9-E65CF1CD24E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46061340"/>
              </p:ext>
            </p:extLst>
          </p:nvPr>
        </p:nvGraphicFramePr>
        <p:xfrm>
          <a:off x="1501868" y="5149516"/>
          <a:ext cx="4128910" cy="98067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77346">
                  <a:extLst>
                    <a:ext uri="{9D8B030D-6E8A-4147-A177-3AD203B41FA5}">
                      <a16:colId xmlns:a16="http://schemas.microsoft.com/office/drawing/2014/main" val="1578794502"/>
                    </a:ext>
                  </a:extLst>
                </a:gridCol>
                <a:gridCol w="1651564">
                  <a:extLst>
                    <a:ext uri="{9D8B030D-6E8A-4147-A177-3AD203B41FA5}">
                      <a16:colId xmlns:a16="http://schemas.microsoft.com/office/drawing/2014/main" val="3091957645"/>
                    </a:ext>
                  </a:extLst>
                </a:gridCol>
              </a:tblGrid>
              <a:tr h="10880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VIGENTE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32.635.000.000,00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552338401"/>
                  </a:ext>
                </a:extLst>
              </a:tr>
              <a:tr h="1704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DISPONIBLE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30.901.000.000,00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594050675"/>
                  </a:ext>
                </a:extLst>
              </a:tr>
              <a:tr h="1704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CDP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27.237.119.879,49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314429090"/>
                  </a:ext>
                </a:extLst>
              </a:tr>
              <a:tr h="1704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COMPROMISOS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rtl="0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16.951.005.946,12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1451739633"/>
                  </a:ext>
                </a:extLst>
              </a:tr>
              <a:tr h="1704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OBLIGACIONES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4.127.779.509,62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723003246"/>
                  </a:ext>
                </a:extLst>
              </a:tr>
              <a:tr h="17048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PAGOS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3.923.016.274,90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634372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424930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B72E5B-990F-E69C-9FAA-39B2BFDDA5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18F47D1-FA86-ADA2-6C54-51772E0347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Funcionamiento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31/03/2026)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425D8555-FEEB-A295-691E-0F85BEE6AE3C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100" dirty="0">
                <a:latin typeface="Montserrat" panose="00000500000000000000" pitchFamily="2" charset="0"/>
              </a:rPr>
              <a:t>La entidad muestra una ejecución contractual eficiente, pero con una débil conversión a ejecución financiera, generando riesgo de acumulación de obligaciones y afectación en el flujo de caja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Bienes y Servicios:  </a:t>
            </a:r>
            <a:r>
              <a:rPr lang="es-ES" sz="1100" dirty="0">
                <a:latin typeface="Montserrat" panose="00000500000000000000" pitchFamily="2" charset="0"/>
              </a:rPr>
              <a:t>85% comprometido y 1</a:t>
            </a:r>
            <a:r>
              <a:rPr lang="es-CO" sz="1100" dirty="0">
                <a:latin typeface="Montserrat" panose="00000500000000000000" pitchFamily="2" charset="0"/>
              </a:rPr>
              <a:t>1%</a:t>
            </a:r>
            <a:r>
              <a:rPr lang="es-ES" sz="1100" dirty="0">
                <a:latin typeface="Montserrat" panose="00000500000000000000" pitchFamily="2" charset="0"/>
              </a:rPr>
              <a:t>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Gastos de Personal:  </a:t>
            </a:r>
            <a:r>
              <a:rPr lang="es-ES" sz="1100" dirty="0">
                <a:latin typeface="Montserrat" panose="00000500000000000000" pitchFamily="2" charset="0"/>
              </a:rPr>
              <a:t>16% comprometido y 15% pagado.</a:t>
            </a:r>
          </a:p>
          <a:p>
            <a:pPr>
              <a:buFont typeface="Wingdings" panose="05000000000000000000" pitchFamily="2" charset="2"/>
              <a:buChar char="ü"/>
            </a:pPr>
            <a:r>
              <a:rPr lang="es-ES" sz="1100" b="1" u="sng" dirty="0">
                <a:latin typeface="Montserrat" panose="00000500000000000000" pitchFamily="2" charset="0"/>
              </a:rPr>
              <a:t>Transferencias: </a:t>
            </a:r>
            <a:r>
              <a:rPr lang="es-CO" sz="1100" dirty="0">
                <a:latin typeface="Montserrat" panose="00000500000000000000" pitchFamily="2" charset="0"/>
              </a:rPr>
              <a:t> 0,777% </a:t>
            </a:r>
            <a:r>
              <a:rPr lang="es-ES" sz="1100" dirty="0">
                <a:latin typeface="Montserrat" panose="00000500000000000000" pitchFamily="2" charset="0"/>
              </a:rPr>
              <a:t>comprometido y </a:t>
            </a:r>
            <a:r>
              <a:rPr lang="es-CO" sz="1100" dirty="0">
                <a:latin typeface="Montserrat" panose="00000500000000000000" pitchFamily="2" charset="0"/>
              </a:rPr>
              <a:t>0,777% </a:t>
            </a:r>
            <a:r>
              <a:rPr lang="es-ES" sz="1100" dirty="0">
                <a:latin typeface="Montserrat" panose="00000500000000000000" pitchFamily="2" charset="0"/>
              </a:rPr>
              <a:t>pagado </a:t>
            </a:r>
            <a:endParaRPr lang="es-CO" sz="1100" dirty="0">
              <a:latin typeface="Montserrat" panose="00000500000000000000" pitchFamily="2" charset="0"/>
            </a:endParaRPr>
          </a:p>
          <a:p>
            <a:pPr>
              <a:buFont typeface="Wingdings" panose="05000000000000000000" pitchFamily="2" charset="2"/>
              <a:buChar char="ü"/>
            </a:pPr>
            <a:r>
              <a:rPr lang="es-CO" sz="1100" b="1" u="sng" dirty="0">
                <a:latin typeface="Montserrat" panose="00000500000000000000" pitchFamily="2" charset="0"/>
              </a:rPr>
              <a:t>Tributos: </a:t>
            </a:r>
            <a:r>
              <a:rPr lang="es-CO" sz="1100" dirty="0">
                <a:latin typeface="Montserrat" panose="00000500000000000000" pitchFamily="2" charset="0"/>
              </a:rPr>
              <a:t>Sin ejecución</a:t>
            </a:r>
            <a:endParaRPr lang="es-ES" sz="1100" dirty="0">
              <a:latin typeface="Montserrat" panose="00000500000000000000" pitchFamily="2" charset="0"/>
            </a:endParaRP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19B122F4-C74C-E344-8993-04F209F9368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6253" y="2065194"/>
            <a:ext cx="5209046" cy="2614302"/>
          </a:xfrm>
          <a:prstGeom prst="rect">
            <a:avLst/>
          </a:prstGeom>
        </p:spPr>
      </p:pic>
      <p:graphicFrame>
        <p:nvGraphicFramePr>
          <p:cNvPr id="5" name="Tabla 4">
            <a:extLst>
              <a:ext uri="{FF2B5EF4-FFF2-40B4-BE49-F238E27FC236}">
                <a16:creationId xmlns:a16="http://schemas.microsoft.com/office/drawing/2014/main" id="{AD946279-92BA-31A6-B259-6B9D10C824A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61340987"/>
              </p:ext>
            </p:extLst>
          </p:nvPr>
        </p:nvGraphicFramePr>
        <p:xfrm>
          <a:off x="927100" y="4748742"/>
          <a:ext cx="5618200" cy="11421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532236">
                  <a:extLst>
                    <a:ext uri="{9D8B030D-6E8A-4147-A177-3AD203B41FA5}">
                      <a16:colId xmlns:a16="http://schemas.microsoft.com/office/drawing/2014/main" val="290530030"/>
                    </a:ext>
                  </a:extLst>
                </a:gridCol>
                <a:gridCol w="1021491">
                  <a:extLst>
                    <a:ext uri="{9D8B030D-6E8A-4147-A177-3AD203B41FA5}">
                      <a16:colId xmlns:a16="http://schemas.microsoft.com/office/drawing/2014/main" val="3403134477"/>
                    </a:ext>
                  </a:extLst>
                </a:gridCol>
                <a:gridCol w="1021491">
                  <a:extLst>
                    <a:ext uri="{9D8B030D-6E8A-4147-A177-3AD203B41FA5}">
                      <a16:colId xmlns:a16="http://schemas.microsoft.com/office/drawing/2014/main" val="764267079"/>
                    </a:ext>
                  </a:extLst>
                </a:gridCol>
                <a:gridCol w="1021491">
                  <a:extLst>
                    <a:ext uri="{9D8B030D-6E8A-4147-A177-3AD203B41FA5}">
                      <a16:colId xmlns:a16="http://schemas.microsoft.com/office/drawing/2014/main" val="189219823"/>
                    </a:ext>
                  </a:extLst>
                </a:gridCol>
                <a:gridCol w="1021491">
                  <a:extLst>
                    <a:ext uri="{9D8B030D-6E8A-4147-A177-3AD203B41FA5}">
                      <a16:colId xmlns:a16="http://schemas.microsoft.com/office/drawing/2014/main" val="2392645692"/>
                    </a:ext>
                  </a:extLst>
                </a:gridCol>
              </a:tblGrid>
              <a:tr h="293818"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Gastos de Personal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Bienes y Servicios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Transferencias Corrientes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Gastos por tributos Multas, Sanciones e Intereses Mora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ctr"/>
                </a:tc>
                <a:extLst>
                  <a:ext uri="{0D108BD9-81ED-4DB2-BD59-A6C34878D82A}">
                    <a16:rowId xmlns:a16="http://schemas.microsoft.com/office/drawing/2014/main" val="2176546207"/>
                  </a:ext>
                </a:extLst>
              </a:tr>
              <a:tr h="1604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APROPIACIÓN VIGENTE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12.161.000.000,00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17.451.000.000,00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2.742.000.000,00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281.000.000,00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2155910256"/>
                  </a:ext>
                </a:extLst>
              </a:tr>
              <a:tr h="1604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CDP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11.427.000.000,00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15.785.849.379,49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24.270.500,00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                       -  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17717500"/>
                  </a:ext>
                </a:extLst>
              </a:tr>
              <a:tr h="1604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COMPROMISOS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2.020.384.957,00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14.909.315.774,12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21.305.215,00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                       -  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3120735710"/>
                  </a:ext>
                </a:extLst>
              </a:tr>
              <a:tr h="160447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OBLIGACIONES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2.020.384.957,00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2.093.383.617,48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21.305.215,00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                       -  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016457628"/>
                  </a:ext>
                </a:extLst>
              </a:tr>
              <a:tr h="115321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PAGOS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1.842.073.775,00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2.059.637.284,90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>
                          <a:effectLst/>
                        </a:rPr>
                        <a:t>             21.305.215,00 </a:t>
                      </a:r>
                      <a:endParaRPr lang="es-CO" sz="800" b="1" i="0" u="none" strike="noStrike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tc>
                  <a:txBody>
                    <a:bodyPr/>
                    <a:lstStyle/>
                    <a:p>
                      <a:pPr algn="r" fontAlgn="b">
                        <a:buNone/>
                      </a:pPr>
                      <a:r>
                        <a:rPr lang="es-CO" sz="800" b="1" u="none" strike="noStrike" dirty="0">
                          <a:effectLst/>
                        </a:rPr>
                        <a:t>                                    -   </a:t>
                      </a:r>
                      <a:endParaRPr lang="es-CO" sz="800" b="1" i="0" u="none" strike="noStrike" dirty="0">
                        <a:solidFill>
                          <a:srgbClr val="000000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6350" marR="6350" marT="6350" marB="0" anchor="b"/>
                </a:tc>
                <a:extLst>
                  <a:ext uri="{0D108BD9-81ED-4DB2-BD59-A6C34878D82A}">
                    <a16:rowId xmlns:a16="http://schemas.microsoft.com/office/drawing/2014/main" val="425016919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81927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D38DDC-AA75-0EBC-C510-BD7AAFC6BC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11DE08-F1D7-2FB6-B35D-B8959CE064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APROPIACIÓN VIGENTE – Detalle Inversión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PRESUPUESTO AÑO 2026 (Corte a 31/03/2026)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84396DD-8750-A08A-6CC2-AD5590E39D55}"/>
              </a:ext>
            </a:extLst>
          </p:cNvPr>
          <p:cNvSpPr txBox="1">
            <a:spLocks/>
          </p:cNvSpPr>
          <p:nvPr/>
        </p:nvSpPr>
        <p:spPr>
          <a:xfrm>
            <a:off x="6900237" y="1982885"/>
            <a:ext cx="4470654" cy="34992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98% comprometido vs 0.41% pagado</a:t>
            </a:r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1CAB7E1E-E071-CE64-F1C3-9E91729B2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21109" y="2715491"/>
            <a:ext cx="5823263" cy="19860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419929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030D5E9-35BE-51F7-AEC1-F94113816DD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7316B4F-3C66-3851-7312-3C306C537D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RESERVAS 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(Corte a 31/03/2026)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6" name="Marcador de contenido 2">
            <a:extLst>
              <a:ext uri="{FF2B5EF4-FFF2-40B4-BE49-F238E27FC236}">
                <a16:creationId xmlns:a16="http://schemas.microsoft.com/office/drawing/2014/main" id="{854583F5-A2CC-C1DC-43D5-2DC5F5E9449B}"/>
              </a:ext>
            </a:extLst>
          </p:cNvPr>
          <p:cNvSpPr txBox="1">
            <a:spLocks/>
          </p:cNvSpPr>
          <p:nvPr/>
        </p:nvSpPr>
        <p:spPr>
          <a:xfrm>
            <a:off x="1196542" y="4844387"/>
            <a:ext cx="5185751" cy="12099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850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La entidad cuenta con reservas por valor total de $519.603.543,75 constituidas a 31 de diciembre de 2025,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De lo anterior en el mes de enero de 2026 se comprometieron un valor total de $66.092.860,72 lo cual corresponde a un 13%.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83F13534-D161-C400-CFC5-3371B2570C0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378" y="3232273"/>
            <a:ext cx="6382078" cy="1435174"/>
          </a:xfrm>
          <a:prstGeom prst="rect">
            <a:avLst/>
          </a:prstGeom>
        </p:spPr>
      </p:pic>
      <p:graphicFrame>
        <p:nvGraphicFramePr>
          <p:cNvPr id="8" name="Tabla 7">
            <a:extLst>
              <a:ext uri="{FF2B5EF4-FFF2-40B4-BE49-F238E27FC236}">
                <a16:creationId xmlns:a16="http://schemas.microsoft.com/office/drawing/2014/main" id="{4CE88F1C-EE87-D515-BF63-903E19D1635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36374433"/>
              </p:ext>
            </p:extLst>
          </p:nvPr>
        </p:nvGraphicFramePr>
        <p:xfrm>
          <a:off x="7162268" y="2772076"/>
          <a:ext cx="3833190" cy="3131820"/>
        </p:xfrm>
        <a:graphic>
          <a:graphicData uri="http://schemas.openxmlformats.org/drawingml/2006/table">
            <a:tbl>
              <a:tblPr/>
              <a:tblGrid>
                <a:gridCol w="1496180">
                  <a:extLst>
                    <a:ext uri="{9D8B030D-6E8A-4147-A177-3AD203B41FA5}">
                      <a16:colId xmlns:a16="http://schemas.microsoft.com/office/drawing/2014/main" val="1789717135"/>
                    </a:ext>
                  </a:extLst>
                </a:gridCol>
                <a:gridCol w="1211783">
                  <a:extLst>
                    <a:ext uri="{9D8B030D-6E8A-4147-A177-3AD203B41FA5}">
                      <a16:colId xmlns:a16="http://schemas.microsoft.com/office/drawing/2014/main" val="3000089509"/>
                    </a:ext>
                  </a:extLst>
                </a:gridCol>
                <a:gridCol w="1125227">
                  <a:extLst>
                    <a:ext uri="{9D8B030D-6E8A-4147-A177-3AD203B41FA5}">
                      <a16:colId xmlns:a16="http://schemas.microsoft.com/office/drawing/2014/main" val="3752656704"/>
                    </a:ext>
                  </a:extLst>
                </a:gridCol>
              </a:tblGrid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A-01-01-02-002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5.568.976,00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07738001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A-02-01-01-006-002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8.657.250,00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7159125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A-02-02-01-002-008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3.868.805,00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1518680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A-02-02-01-003-003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1.237.879,07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81949759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4.000.000,00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044616545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2.154.908,00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5793889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4.000.000,00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206919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A-02-02-02-006-008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6.579.240,00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6098973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A-02-02-02-007-001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999.999,51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92601685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A-02-02-02-007-002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6.447.798,00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7523695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91.230.010,00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8993180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170.581.326,00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64695426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69.109.455,95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63370241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38.328.406,14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3340374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82.641.555,08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3328021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2.669.591,00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05798072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A-02-02-02-009-003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21.469.167,00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14698725"/>
                  </a:ext>
                </a:extLst>
              </a:tr>
              <a:tr h="163095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Funcionamiento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59.177,00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81854733"/>
                  </a:ext>
                </a:extLst>
              </a:tr>
            </a:tbl>
          </a:graphicData>
        </a:graphic>
      </p:graphicFrame>
      <p:sp>
        <p:nvSpPr>
          <p:cNvPr id="9" name="Marcador de contenido 2">
            <a:extLst>
              <a:ext uri="{FF2B5EF4-FFF2-40B4-BE49-F238E27FC236}">
                <a16:creationId xmlns:a16="http://schemas.microsoft.com/office/drawing/2014/main" id="{B54FBBBB-4BB0-2418-F456-206A16FC9C8E}"/>
              </a:ext>
            </a:extLst>
          </p:cNvPr>
          <p:cNvSpPr txBox="1">
            <a:spLocks/>
          </p:cNvSpPr>
          <p:nvPr/>
        </p:nvSpPr>
        <p:spPr>
          <a:xfrm>
            <a:off x="1508759" y="1685378"/>
            <a:ext cx="9747069" cy="966034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00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es-ES" sz="1600" b="1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600">
                <a:latin typeface="Montserrat" panose="00000500000000000000" pitchFamily="2" charset="0"/>
              </a:rPr>
              <a:t>La constitución de la reserva presupuestal obedece a los tiempos asociados al cierre contractual y a la finalización de los plazos de ejecución, lo cual limito la culminación de las actuaciones administrativas y presupuestales necesarias para efectuar el pago dentro de la vigencia fiscal 2025, pese a las obligaciones contractuales se encontraban debidamente ejecutadas.. En concordancia con lo dispuesto en el Art. 89 del Decreto 111 de 1996 – Estatuto orgánico del presupuesto, al cierre de la vigencia fiscal corresponde a cada órgano constituir las reservas presupuestales respectos de los compromisos legalmente adquiridos y no cancelados al 31 de diciembre, los cuales deberían destinarse exclusivamente al pago de las obligaciones que les dieron origen. </a:t>
            </a:r>
            <a:endParaRPr lang="es-CO" sz="1600" dirty="0">
              <a:latin typeface="Montserrat" panose="000005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2225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D1970C-0A3A-A355-8014-F8E4AE25A30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D3DCEC7-D1DB-8A32-C5E9-26E743F3252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386930"/>
            <a:ext cx="10066122" cy="1298448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CUENTAS POR PAGAR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(Corte a 31/03/2026)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3715F13-A9BD-1AD4-B79B-6A3AC61F12B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94484" y="1799678"/>
            <a:ext cx="8814817" cy="557784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2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CONCEPTO GENERAL: </a:t>
            </a:r>
            <a:r>
              <a:rPr lang="es-MX" sz="1200" dirty="0">
                <a:latin typeface="Montserrat" panose="00000500000000000000" pitchFamily="2" charset="0"/>
              </a:rPr>
              <a:t>Las cuentas por pagar corresponden a obligaciones legalmente contraídas y causadas, es decir, aquellas en las que: Ya existe un compromiso previo (contrato, orden, acto administrativo), y el bien o servicio fue efectivamente recibido a satisfacción.</a:t>
            </a:r>
            <a:endParaRPr lang="es-CO" sz="1200" dirty="0">
              <a:latin typeface="Montserrat" panose="00000500000000000000" pitchFamily="2" charset="0"/>
            </a:endParaRPr>
          </a:p>
        </p:txBody>
      </p:sp>
      <p:graphicFrame>
        <p:nvGraphicFramePr>
          <p:cNvPr id="4" name="Tabla 3">
            <a:extLst>
              <a:ext uri="{FF2B5EF4-FFF2-40B4-BE49-F238E27FC236}">
                <a16:creationId xmlns:a16="http://schemas.microsoft.com/office/drawing/2014/main" id="{21ACDFCD-4C78-ECCF-03EA-DEC947E6E1C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4064867"/>
              </p:ext>
            </p:extLst>
          </p:nvPr>
        </p:nvGraphicFramePr>
        <p:xfrm>
          <a:off x="7287389" y="3056510"/>
          <a:ext cx="3937000" cy="2514600"/>
        </p:xfrm>
        <a:graphic>
          <a:graphicData uri="http://schemas.openxmlformats.org/drawingml/2006/table">
            <a:tbl>
              <a:tblPr/>
              <a:tblGrid>
                <a:gridCol w="1536700">
                  <a:extLst>
                    <a:ext uri="{9D8B030D-6E8A-4147-A177-3AD203B41FA5}">
                      <a16:colId xmlns:a16="http://schemas.microsoft.com/office/drawing/2014/main" val="4151509668"/>
                    </a:ext>
                  </a:extLst>
                </a:gridCol>
                <a:gridCol w="1206500">
                  <a:extLst>
                    <a:ext uri="{9D8B030D-6E8A-4147-A177-3AD203B41FA5}">
                      <a16:colId xmlns:a16="http://schemas.microsoft.com/office/drawing/2014/main" val="2894834821"/>
                    </a:ext>
                  </a:extLst>
                </a:gridCol>
                <a:gridCol w="1193800">
                  <a:extLst>
                    <a:ext uri="{9D8B030D-6E8A-4147-A177-3AD203B41FA5}">
                      <a16:colId xmlns:a16="http://schemas.microsoft.com/office/drawing/2014/main" val="1286322211"/>
                    </a:ext>
                  </a:extLst>
                </a:gridCol>
              </a:tblGrid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A-01-01-01-001-009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194.521,00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4703476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A-01-01-01-001-010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5.639.774,00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084223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A-01-01-03-001-002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9.175.887,00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6268038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A-01-01-03-001-003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704.998,00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06246491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A-02-01-01-006-002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33.311.459,00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33.311.459,00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8066465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A-02-02-02-006-004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3.265.458,00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9521924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A-02-02-02-008-002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38.400.000,00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23.400.000,00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31024399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A-02-02-02-008-003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67.447.203,00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9.717.147,00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1312707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A-02-02-02-008-005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30.302.850,00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558476776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A-02-02-02-008-007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35.111.972,98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1.655.127,73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4620850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A-02-02-02-008-009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8.054.683,98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69191154"/>
                  </a:ext>
                </a:extLst>
              </a:tr>
              <a:tr h="209550"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A-02-02-02-009-006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148.568.369,00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l" fontAlgn="b">
                        <a:buNone/>
                      </a:pPr>
                      <a:r>
                        <a:rPr lang="es-CO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Montserrat" panose="00000500000000000000" pitchFamily="2" charset="0"/>
                        </a:rPr>
                        <a:t>                         -   </a:t>
                      </a:r>
                    </a:p>
                  </a:txBody>
                  <a:tcPr marL="6350" marR="6350" marT="6350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987491103"/>
                  </a:ext>
                </a:extLst>
              </a:tr>
            </a:tbl>
          </a:graphicData>
        </a:graphic>
      </p:graphicFrame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C68604D-FE56-03E5-9BAC-0D2CEF97BA14}"/>
              </a:ext>
            </a:extLst>
          </p:cNvPr>
          <p:cNvSpPr txBox="1">
            <a:spLocks/>
          </p:cNvSpPr>
          <p:nvPr/>
        </p:nvSpPr>
        <p:spPr>
          <a:xfrm>
            <a:off x="1508759" y="4122492"/>
            <a:ext cx="4231641" cy="1846508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ES" sz="20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  <a:ea typeface="+mj-ea"/>
                <a:cs typeface="+mj-cs"/>
              </a:rPr>
              <a:t>ANALISIS</a:t>
            </a:r>
            <a:r>
              <a:rPr lang="es-ES" sz="1400" b="1" dirty="0">
                <a:solidFill>
                  <a:schemeClr val="accent3">
                    <a:lumMod val="75000"/>
                  </a:schemeClr>
                </a:solidFill>
                <a:latin typeface="Montserrat" panose="00000500000000000000" pitchFamily="2" charset="0"/>
              </a:rPr>
              <a:t>: 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La entidad constituyo cuentas por pagar a 31 de diciembre de 2025 por valor total de $380.177.176,96.</a:t>
            </a:r>
          </a:p>
          <a:p>
            <a:pPr algn="just">
              <a:buFont typeface="Wingdings" panose="05000000000000000000" pitchFamily="2" charset="2"/>
              <a:buChar char="ü"/>
            </a:pPr>
            <a:r>
              <a:rPr lang="es-ES" sz="1400" dirty="0">
                <a:latin typeface="Montserrat" panose="00000500000000000000" pitchFamily="2" charset="0"/>
              </a:rPr>
              <a:t>En el mes de marzo de 2026, No se realizaron pagos por ende el acumulado pagado sigue siendo $312.093.442,23 que corresponde al 82% del total constituido el cual se gestiono en el mes de Enero de 2026</a:t>
            </a:r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B9615D37-4BA4-E673-8F0B-F77CA8A2C1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44196" y="2602225"/>
            <a:ext cx="5833548" cy="133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154175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1BCBE6-EC4D-36E7-8A5A-93F5E474AA0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A66219E-FBCE-F8A1-B352-76B9DD9661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3662" y="698740"/>
            <a:ext cx="10066122" cy="715992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COMENTARIOS FINALES</a:t>
            </a:r>
            <a:b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</a:br>
            <a:r>
              <a:rPr lang="es-ES" sz="2400" b="1" dirty="0">
                <a:solidFill>
                  <a:schemeClr val="accent4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ontserrat" panose="00000500000000000000" pitchFamily="2" charset="0"/>
              </a:rPr>
              <a:t>PROCESO DE GESTION FINANCIERA</a:t>
            </a:r>
            <a:endParaRPr lang="es-CO" sz="2400" b="1" dirty="0">
              <a:solidFill>
                <a:schemeClr val="accent4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ontserrat" panose="00000500000000000000" pitchFamily="2" charset="0"/>
            </a:endParaRP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3220A87-F6E4-865A-2E69-345C9834D0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3247" y="1685378"/>
            <a:ext cx="8814817" cy="4556396"/>
          </a:xfrm>
        </p:spPr>
        <p:txBody>
          <a:bodyPr anchor="ctr">
            <a:noAutofit/>
          </a:bodyPr>
          <a:lstStyle/>
          <a:p>
            <a:pPr marL="0" indent="0" algn="just">
              <a:buNone/>
            </a:pPr>
            <a:r>
              <a:rPr lang="es-ES" sz="1100" dirty="0">
                <a:latin typeface="Verdana" panose="020B0604030504040204" pitchFamily="34" charset="0"/>
                <a:ea typeface="Verdana" panose="020B0604030504040204" pitchFamily="34" charset="0"/>
              </a:rPr>
              <a:t>Para el mes de marzo, la ejecución de cuentas por pagar corresponde a $313.748.570, equivalente a un porcentaje de ejecución de 82.5% sobre el total constituido al cierre de la vigencia anterior. A la fecha, se encuentra pendiente por ejecutar un valor de $66.428.606, el cual representa el 17.4% del total de cuentas por pagar constituidas al cierre del mes de enero.</a:t>
            </a:r>
          </a:p>
          <a:p>
            <a:pPr marL="0" indent="0" algn="just">
              <a:buNone/>
            </a:pPr>
            <a:r>
              <a:rPr lang="es-ES" sz="1100" dirty="0">
                <a:latin typeface="Verdana" panose="020B0604030504040204" pitchFamily="34" charset="0"/>
                <a:ea typeface="Verdana" panose="020B0604030504040204" pitchFamily="34" charset="0"/>
              </a:rPr>
              <a:t>Es importante señalar que la ejecución de estas obligaciones no ha alcanzado el 100 % durante el primer trimestre de la vigencia debido principalmente a situaciones de carácter administrativo y operativo que han afectado la oportunidad en el trámite de pago. Entre las principales causas identificadas se encuentran los retrasos en el cargue de cuentas y soportes en el aplicativo SECOP, así como la necesidad de realizar ajustes de forma en los soportes presentados por las diferentes dependencias y contratistas.</a:t>
            </a:r>
          </a:p>
          <a:p>
            <a:pPr marL="0" indent="0" algn="just">
              <a:buNone/>
            </a:pPr>
            <a:r>
              <a:rPr lang="es-ES" sz="1100" dirty="0">
                <a:latin typeface="Verdana" panose="020B0604030504040204" pitchFamily="34" charset="0"/>
                <a:ea typeface="Verdana" panose="020B0604030504040204" pitchFamily="34" charset="0"/>
              </a:rPr>
              <a:t>En cuanto a las reservas presupuestales, la ejecución corresponde a $66.092.860,79, representando un porcentaje de ejecución de 13% frente al total constituido. No obstante, aún se encuentran compromisos pendientes de ejecución, razón por la cual desde el grupo de recursos financieros se han adelantado solicitudes formales a las dependencias responsables para que realicen las revisiones técnicas, administrativas y contractuales correspondientes.</a:t>
            </a:r>
          </a:p>
          <a:p>
            <a:pPr marL="0" indent="0" algn="just">
              <a:buNone/>
            </a:pPr>
            <a:endParaRPr lang="es-CO" sz="1100" dirty="0"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8228326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Tema de 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96B24"/>
      </a:accent1>
      <a:accent2>
        <a:srgbClr val="4EA72E"/>
      </a:accent2>
      <a:accent3>
        <a:srgbClr val="156082"/>
      </a:accent3>
      <a:accent4>
        <a:srgbClr val="0F9ED5"/>
      </a:accent4>
      <a:accent5>
        <a:srgbClr val="A02B93"/>
      </a:accent5>
      <a:accent6>
        <a:srgbClr val="E97132"/>
      </a:accent6>
      <a:hlink>
        <a:srgbClr val="467886"/>
      </a:hlink>
      <a:folHlink>
        <a:srgbClr val="96607D"/>
      </a:folHlink>
    </a:clrScheme>
    <a:fontScheme name="Tema de 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97E0A228-C590-4D20-B05F-A6BF04A05448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797</TotalTime>
  <Words>1282</Words>
  <Application>Microsoft Office PowerPoint</Application>
  <PresentationFormat>Panorámica</PresentationFormat>
  <Paragraphs>172</Paragraphs>
  <Slides>9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9</vt:i4>
      </vt:variant>
    </vt:vector>
  </HeadingPairs>
  <TitlesOfParts>
    <vt:vector size="18" baseType="lpstr">
      <vt:lpstr>Aptos</vt:lpstr>
      <vt:lpstr>Aptos Display</vt:lpstr>
      <vt:lpstr>Arial</vt:lpstr>
      <vt:lpstr>Calibri</vt:lpstr>
      <vt:lpstr>Century Gothic</vt:lpstr>
      <vt:lpstr>Montserrat</vt:lpstr>
      <vt:lpstr>Verdana</vt:lpstr>
      <vt:lpstr>Wingdings</vt:lpstr>
      <vt:lpstr>Office Theme</vt:lpstr>
      <vt:lpstr>Presentación de PowerPoint</vt:lpstr>
      <vt:lpstr>DATOS GENERALES ASIGNACIÓN PRESUPUESTO AÑO 2026</vt:lpstr>
      <vt:lpstr>APROPIACIÓN VIGENTE - GENERAL PRESUPUESTO AÑO 2026 (Corte a 31/03/2026)</vt:lpstr>
      <vt:lpstr>APROPIACIÓN VIGENTE – Funcionamiento PRESUPUESTO AÑO 2026 (Corte a 31/03/2026)</vt:lpstr>
      <vt:lpstr>APROPIACIÓN VIGENTE – Detalle Funcionamiento PRESUPUESTO AÑO 2026 (Corte a 31/03/2026)</vt:lpstr>
      <vt:lpstr>APROPIACIÓN VIGENTE – Detalle Inversión PRESUPUESTO AÑO 2026 (Corte a 31/03/2026)</vt:lpstr>
      <vt:lpstr>RESERVAS  (Corte a 31/03/2026)</vt:lpstr>
      <vt:lpstr>CUENTAS POR PAGAR (Corte a 31/03/2026)</vt:lpstr>
      <vt:lpstr>COMENTARIOS FINALES PROCESO DE GESTION FINANCIERA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Sthephanny Constanza Cruz Torres</dc:creator>
  <cp:lastModifiedBy>Catherine Melissa Moreno Higuera</cp:lastModifiedBy>
  <cp:revision>11</cp:revision>
  <dcterms:created xsi:type="dcterms:W3CDTF">2026-04-09T15:44:34Z</dcterms:created>
  <dcterms:modified xsi:type="dcterms:W3CDTF">2026-05-15T16:17:38Z</dcterms:modified>
</cp:coreProperties>
</file>