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BE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6439D4-4501-4D2F-9047-3A0BA65E0BA1}" v="8" dt="2026-07-07T14:52:56.8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447" autoAdjust="0"/>
  </p:normalViewPr>
  <p:slideViewPr>
    <p:cSldViewPr snapToGrid="0">
      <p:cViewPr>
        <p:scale>
          <a:sx n="72" d="100"/>
          <a:sy n="72" d="100"/>
        </p:scale>
        <p:origin x="456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hephanny Constanza Cruz Torres" userId="ca1cdfae-73be-45dc-bac0-8a749b5c187b" providerId="ADAL" clId="{9DAD34A0-177B-4FC2-96C6-4974C43F521B}"/>
    <pc:docChg chg="undo custSel addSld delSld modSld">
      <pc:chgData name="Sthephanny Constanza Cruz Torres" userId="ca1cdfae-73be-45dc-bac0-8a749b5c187b" providerId="ADAL" clId="{9DAD34A0-177B-4FC2-96C6-4974C43F521B}" dt="2026-07-07T15:32:58.824" v="2070" actId="404"/>
      <pc:docMkLst>
        <pc:docMk/>
      </pc:docMkLst>
      <pc:sldChg chg="modSp mod">
        <pc:chgData name="Sthephanny Constanza Cruz Torres" userId="ca1cdfae-73be-45dc-bac0-8a749b5c187b" providerId="ADAL" clId="{9DAD34A0-177B-4FC2-96C6-4974C43F521B}" dt="2026-07-03T20:08:08.619" v="813" actId="20577"/>
        <pc:sldMkLst>
          <pc:docMk/>
          <pc:sldMk cId="890449672" sldId="256"/>
        </pc:sldMkLst>
        <pc:spChg chg="mod">
          <ac:chgData name="Sthephanny Constanza Cruz Torres" userId="ca1cdfae-73be-45dc-bac0-8a749b5c187b" providerId="ADAL" clId="{9DAD34A0-177B-4FC2-96C6-4974C43F521B}" dt="2026-07-03T20:08:08.619" v="813" actId="20577"/>
          <ac:spMkLst>
            <pc:docMk/>
            <pc:sldMk cId="890449672" sldId="256"/>
            <ac:spMk id="2" creationId="{8A00B088-69FB-F436-27E3-3B69264B7291}"/>
          </ac:spMkLst>
        </pc:spChg>
      </pc:sldChg>
      <pc:sldChg chg="addSp delSp modSp mod">
        <pc:chgData name="Sthephanny Constanza Cruz Torres" userId="ca1cdfae-73be-45dc-bac0-8a749b5c187b" providerId="ADAL" clId="{9DAD34A0-177B-4FC2-96C6-4974C43F521B}" dt="2026-07-07T14:27:11.500" v="2012" actId="1076"/>
        <pc:sldMkLst>
          <pc:docMk/>
          <pc:sldMk cId="1607261635" sldId="258"/>
        </pc:sldMkLst>
        <pc:spChg chg="mod">
          <ac:chgData name="Sthephanny Constanza Cruz Torres" userId="ca1cdfae-73be-45dc-bac0-8a749b5c187b" providerId="ADAL" clId="{9DAD34A0-177B-4FC2-96C6-4974C43F521B}" dt="2026-07-03T20:08:16.743" v="815" actId="20577"/>
          <ac:spMkLst>
            <pc:docMk/>
            <pc:sldMk cId="1607261635" sldId="258"/>
            <ac:spMk id="2" creationId="{58FCC3ED-A3B2-CADD-169A-63CF24C65059}"/>
          </ac:spMkLst>
        </pc:spChg>
        <pc:spChg chg="mod">
          <ac:chgData name="Sthephanny Constanza Cruz Torres" userId="ca1cdfae-73be-45dc-bac0-8a749b5c187b" providerId="ADAL" clId="{9DAD34A0-177B-4FC2-96C6-4974C43F521B}" dt="2026-07-07T14:22:15.982" v="2009" actId="20577"/>
          <ac:spMkLst>
            <pc:docMk/>
            <pc:sldMk cId="1607261635" sldId="258"/>
            <ac:spMk id="6" creationId="{FB9030C8-EE0A-BFD5-DEBD-E631707331E9}"/>
          </ac:spMkLst>
        </pc:spChg>
        <pc:picChg chg="del mod">
          <ac:chgData name="Sthephanny Constanza Cruz Torres" userId="ca1cdfae-73be-45dc-bac0-8a749b5c187b" providerId="ADAL" clId="{9DAD34A0-177B-4FC2-96C6-4974C43F521B}" dt="2026-07-07T14:27:07.938" v="2010" actId="478"/>
          <ac:picMkLst>
            <pc:docMk/>
            <pc:sldMk cId="1607261635" sldId="258"/>
            <ac:picMk id="5" creationId="{8CCEB44C-ADDC-BF36-2581-0AC85DB1F12C}"/>
          </ac:picMkLst>
        </pc:picChg>
        <pc:picChg chg="add mod">
          <ac:chgData name="Sthephanny Constanza Cruz Torres" userId="ca1cdfae-73be-45dc-bac0-8a749b5c187b" providerId="ADAL" clId="{9DAD34A0-177B-4FC2-96C6-4974C43F521B}" dt="2026-07-07T14:27:11.500" v="2012" actId="1076"/>
          <ac:picMkLst>
            <pc:docMk/>
            <pc:sldMk cId="1607261635" sldId="258"/>
            <ac:picMk id="7" creationId="{49573B7E-451C-96A2-585D-D97B84DE555C}"/>
          </ac:picMkLst>
        </pc:picChg>
      </pc:sldChg>
      <pc:sldChg chg="addSp delSp modSp mod">
        <pc:chgData name="Sthephanny Constanza Cruz Torres" userId="ca1cdfae-73be-45dc-bac0-8a749b5c187b" providerId="ADAL" clId="{9DAD34A0-177B-4FC2-96C6-4974C43F521B}" dt="2026-07-07T14:34:09.816" v="2024" actId="113"/>
        <pc:sldMkLst>
          <pc:docMk/>
          <pc:sldMk cId="1514249308" sldId="259"/>
        </pc:sldMkLst>
        <pc:spChg chg="mod">
          <ac:chgData name="Sthephanny Constanza Cruz Torres" userId="ca1cdfae-73be-45dc-bac0-8a749b5c187b" providerId="ADAL" clId="{9DAD34A0-177B-4FC2-96C6-4974C43F521B}" dt="2026-07-03T20:43:14.255" v="1239" actId="20577"/>
          <ac:spMkLst>
            <pc:docMk/>
            <pc:sldMk cId="1514249308" sldId="259"/>
            <ac:spMk id="2" creationId="{54442283-2F1C-202C-390B-879415E18C8D}"/>
          </ac:spMkLst>
        </pc:spChg>
        <pc:spChg chg="mod">
          <ac:chgData name="Sthephanny Constanza Cruz Torres" userId="ca1cdfae-73be-45dc-bac0-8a749b5c187b" providerId="ADAL" clId="{9DAD34A0-177B-4FC2-96C6-4974C43F521B}" dt="2026-07-07T14:33:05.474" v="2018" actId="123"/>
          <ac:spMkLst>
            <pc:docMk/>
            <pc:sldMk cId="1514249308" sldId="259"/>
            <ac:spMk id="6" creationId="{3DF26853-7D93-D61C-57ED-5625750C6DF2}"/>
          </ac:spMkLst>
        </pc:spChg>
        <pc:graphicFrameChg chg="add mod modGraphic">
          <ac:chgData name="Sthephanny Constanza Cruz Torres" userId="ca1cdfae-73be-45dc-bac0-8a749b5c187b" providerId="ADAL" clId="{9DAD34A0-177B-4FC2-96C6-4974C43F521B}" dt="2026-07-07T14:34:09.816" v="2024" actId="113"/>
          <ac:graphicFrameMkLst>
            <pc:docMk/>
            <pc:sldMk cId="1514249308" sldId="259"/>
            <ac:graphicFrameMk id="7" creationId="{17A2DFBF-9AAE-3063-DEA1-AA0312531853}"/>
          </ac:graphicFrameMkLst>
        </pc:graphicFrameChg>
        <pc:picChg chg="add mod">
          <ac:chgData name="Sthephanny Constanza Cruz Torres" userId="ca1cdfae-73be-45dc-bac0-8a749b5c187b" providerId="ADAL" clId="{9DAD34A0-177B-4FC2-96C6-4974C43F521B}" dt="2026-07-07T14:32:51.258" v="2016" actId="14100"/>
          <ac:picMkLst>
            <pc:docMk/>
            <pc:sldMk cId="1514249308" sldId="259"/>
            <ac:picMk id="4" creationId="{5B6B4175-ACF5-FDD6-DC97-9B6634B056D3}"/>
          </ac:picMkLst>
        </pc:picChg>
        <pc:picChg chg="del">
          <ac:chgData name="Sthephanny Constanza Cruz Torres" userId="ca1cdfae-73be-45dc-bac0-8a749b5c187b" providerId="ADAL" clId="{9DAD34A0-177B-4FC2-96C6-4974C43F521B}" dt="2026-07-07T14:32:46.785" v="2013" actId="478"/>
          <ac:picMkLst>
            <pc:docMk/>
            <pc:sldMk cId="1514249308" sldId="259"/>
            <ac:picMk id="9" creationId="{34677969-E8FB-01F8-0805-AF5B6E9A23E0}"/>
          </ac:picMkLst>
        </pc:picChg>
      </pc:sldChg>
      <pc:sldChg chg="addSp delSp modSp mod">
        <pc:chgData name="Sthephanny Constanza Cruz Torres" userId="ca1cdfae-73be-45dc-bac0-8a749b5c187b" providerId="ADAL" clId="{9DAD34A0-177B-4FC2-96C6-4974C43F521B}" dt="2026-07-07T14:35:48.365" v="2029" actId="1076"/>
        <pc:sldMkLst>
          <pc:docMk/>
          <pc:sldMk cId="3508192768" sldId="260"/>
        </pc:sldMkLst>
        <pc:spChg chg="mod">
          <ac:chgData name="Sthephanny Constanza Cruz Torres" userId="ca1cdfae-73be-45dc-bac0-8a749b5c187b" providerId="ADAL" clId="{9DAD34A0-177B-4FC2-96C6-4974C43F521B}" dt="2026-07-03T21:06:36.895" v="1319" actId="20577"/>
          <ac:spMkLst>
            <pc:docMk/>
            <pc:sldMk cId="3508192768" sldId="260"/>
            <ac:spMk id="2" creationId="{B18F47D1-FA86-ADA2-6C54-51772E034785}"/>
          </ac:spMkLst>
        </pc:spChg>
        <pc:spChg chg="mod">
          <ac:chgData name="Sthephanny Constanza Cruz Torres" userId="ca1cdfae-73be-45dc-bac0-8a749b5c187b" providerId="ADAL" clId="{9DAD34A0-177B-4FC2-96C6-4974C43F521B}" dt="2026-07-03T21:05:29.369" v="1314" actId="20577"/>
          <ac:spMkLst>
            <pc:docMk/>
            <pc:sldMk cId="3508192768" sldId="260"/>
            <ac:spMk id="6" creationId="{425D8555-FEEB-A295-691E-0F85BEE6AE3C}"/>
          </ac:spMkLst>
        </pc:spChg>
        <pc:graphicFrameChg chg="add mod modGraphic">
          <ac:chgData name="Sthephanny Constanza Cruz Torres" userId="ca1cdfae-73be-45dc-bac0-8a749b5c187b" providerId="ADAL" clId="{9DAD34A0-177B-4FC2-96C6-4974C43F521B}" dt="2026-07-07T14:34:21.158" v="2026" actId="14734"/>
          <ac:graphicFrameMkLst>
            <pc:docMk/>
            <pc:sldMk cId="3508192768" sldId="260"/>
            <ac:graphicFrameMk id="3" creationId="{9E18A21B-C15A-6347-4082-C324BFD60E7E}"/>
          </ac:graphicFrameMkLst>
        </pc:graphicFrameChg>
        <pc:picChg chg="add mod">
          <ac:chgData name="Sthephanny Constanza Cruz Torres" userId="ca1cdfae-73be-45dc-bac0-8a749b5c187b" providerId="ADAL" clId="{9DAD34A0-177B-4FC2-96C6-4974C43F521B}" dt="2026-07-07T14:35:48.365" v="2029" actId="1076"/>
          <ac:picMkLst>
            <pc:docMk/>
            <pc:sldMk cId="3508192768" sldId="260"/>
            <ac:picMk id="5" creationId="{AD3896FC-981D-DD2D-5974-17F6502595DB}"/>
          </ac:picMkLst>
        </pc:picChg>
        <pc:picChg chg="del">
          <ac:chgData name="Sthephanny Constanza Cruz Torres" userId="ca1cdfae-73be-45dc-bac0-8a749b5c187b" providerId="ADAL" clId="{9DAD34A0-177B-4FC2-96C6-4974C43F521B}" dt="2026-07-07T14:35:44.176" v="2027" actId="478"/>
          <ac:picMkLst>
            <pc:docMk/>
            <pc:sldMk cId="3508192768" sldId="260"/>
            <ac:picMk id="9" creationId="{92A0361F-A28E-8EB0-74D0-BC42A2391765}"/>
          </ac:picMkLst>
        </pc:picChg>
      </pc:sldChg>
      <pc:sldChg chg="addSp delSp modSp mod">
        <pc:chgData name="Sthephanny Constanza Cruz Torres" userId="ca1cdfae-73be-45dc-bac0-8a749b5c187b" providerId="ADAL" clId="{9DAD34A0-177B-4FC2-96C6-4974C43F521B}" dt="2026-07-07T14:49:15.286" v="2035" actId="1076"/>
        <pc:sldMkLst>
          <pc:docMk/>
          <pc:sldMk cId="2224199290" sldId="263"/>
        </pc:sldMkLst>
        <pc:spChg chg="mod">
          <ac:chgData name="Sthephanny Constanza Cruz Torres" userId="ca1cdfae-73be-45dc-bac0-8a749b5c187b" providerId="ADAL" clId="{9DAD34A0-177B-4FC2-96C6-4974C43F521B}" dt="2026-07-03T21:18:51.308" v="1329" actId="20577"/>
          <ac:spMkLst>
            <pc:docMk/>
            <pc:sldMk cId="2224199290" sldId="263"/>
            <ac:spMk id="2" creationId="{CA11DE08-F1D7-2FB6-B35D-B8959CE064C8}"/>
          </ac:spMkLst>
        </pc:spChg>
        <pc:spChg chg="mod">
          <ac:chgData name="Sthephanny Constanza Cruz Torres" userId="ca1cdfae-73be-45dc-bac0-8a749b5c187b" providerId="ADAL" clId="{9DAD34A0-177B-4FC2-96C6-4974C43F521B}" dt="2026-07-03T21:18:45.531" v="1327" actId="20577"/>
          <ac:spMkLst>
            <pc:docMk/>
            <pc:sldMk cId="2224199290" sldId="263"/>
            <ac:spMk id="6" creationId="{884396DD-8750-A08A-6CC2-AD5590E39D55}"/>
          </ac:spMkLst>
        </pc:spChg>
        <pc:picChg chg="add mod">
          <ac:chgData name="Sthephanny Constanza Cruz Torres" userId="ca1cdfae-73be-45dc-bac0-8a749b5c187b" providerId="ADAL" clId="{9DAD34A0-177B-4FC2-96C6-4974C43F521B}" dt="2026-07-07T14:49:15.286" v="2035" actId="1076"/>
          <ac:picMkLst>
            <pc:docMk/>
            <pc:sldMk cId="2224199290" sldId="263"/>
            <ac:picMk id="4" creationId="{FB5771F6-C9D7-1A21-C178-D14DEF4498E3}"/>
          </ac:picMkLst>
        </pc:picChg>
        <pc:picChg chg="del">
          <ac:chgData name="Sthephanny Constanza Cruz Torres" userId="ca1cdfae-73be-45dc-bac0-8a749b5c187b" providerId="ADAL" clId="{9DAD34A0-177B-4FC2-96C6-4974C43F521B}" dt="2026-07-07T14:37:07.264" v="2030" actId="478"/>
          <ac:picMkLst>
            <pc:docMk/>
            <pc:sldMk cId="2224199290" sldId="263"/>
            <ac:picMk id="7" creationId="{BF47CF74-3C18-4A50-7790-460F56DBF9BC}"/>
          </ac:picMkLst>
        </pc:picChg>
      </pc:sldChg>
      <pc:sldChg chg="addSp delSp modSp mod">
        <pc:chgData name="Sthephanny Constanza Cruz Torres" userId="ca1cdfae-73be-45dc-bac0-8a749b5c187b" providerId="ADAL" clId="{9DAD34A0-177B-4FC2-96C6-4974C43F521B}" dt="2026-07-07T15:28:04.718" v="2060" actId="1076"/>
        <pc:sldMkLst>
          <pc:docMk/>
          <pc:sldMk cId="2892225664" sldId="264"/>
        </pc:sldMkLst>
        <pc:spChg chg="mod">
          <ac:chgData name="Sthephanny Constanza Cruz Torres" userId="ca1cdfae-73be-45dc-bac0-8a749b5c187b" providerId="ADAL" clId="{9DAD34A0-177B-4FC2-96C6-4974C43F521B}" dt="2026-07-03T21:18:58.232" v="1331" actId="20577"/>
          <ac:spMkLst>
            <pc:docMk/>
            <pc:sldMk cId="2892225664" sldId="264"/>
            <ac:spMk id="2" creationId="{A7316B4F-3C66-3851-7312-3C306C537D22}"/>
          </ac:spMkLst>
        </pc:spChg>
        <pc:spChg chg="mod">
          <ac:chgData name="Sthephanny Constanza Cruz Torres" userId="ca1cdfae-73be-45dc-bac0-8a749b5c187b" providerId="ADAL" clId="{9DAD34A0-177B-4FC2-96C6-4974C43F521B}" dt="2026-07-07T15:28:02.089" v="2059" actId="1076"/>
          <ac:spMkLst>
            <pc:docMk/>
            <pc:sldMk cId="2892225664" sldId="264"/>
            <ac:spMk id="4" creationId="{C053F37E-ECE3-B38D-B7FF-5B304AF95B8D}"/>
          </ac:spMkLst>
        </pc:spChg>
        <pc:picChg chg="add mod">
          <ac:chgData name="Sthephanny Constanza Cruz Torres" userId="ca1cdfae-73be-45dc-bac0-8a749b5c187b" providerId="ADAL" clId="{9DAD34A0-177B-4FC2-96C6-4974C43F521B}" dt="2026-07-07T15:28:04.718" v="2060" actId="1076"/>
          <ac:picMkLst>
            <pc:docMk/>
            <pc:sldMk cId="2892225664" sldId="264"/>
            <ac:picMk id="5" creationId="{FBD30D6C-FDFD-D4AE-5B6B-26F6D3AC2A06}"/>
          </ac:picMkLst>
        </pc:picChg>
        <pc:picChg chg="del mod">
          <ac:chgData name="Sthephanny Constanza Cruz Torres" userId="ca1cdfae-73be-45dc-bac0-8a749b5c187b" providerId="ADAL" clId="{9DAD34A0-177B-4FC2-96C6-4974C43F521B}" dt="2026-07-07T15:27:52.819" v="2054" actId="478"/>
          <ac:picMkLst>
            <pc:docMk/>
            <pc:sldMk cId="2892225664" sldId="264"/>
            <ac:picMk id="7" creationId="{DC10D406-D7FE-2852-84CA-7E9D3AA99FC9}"/>
          </ac:picMkLst>
        </pc:picChg>
        <pc:picChg chg="add mod">
          <ac:chgData name="Sthephanny Constanza Cruz Torres" userId="ca1cdfae-73be-45dc-bac0-8a749b5c187b" providerId="ADAL" clId="{9DAD34A0-177B-4FC2-96C6-4974C43F521B}" dt="2026-07-03T21:38:45.036" v="1411" actId="14100"/>
          <ac:picMkLst>
            <pc:docMk/>
            <pc:sldMk cId="2892225664" sldId="264"/>
            <ac:picMk id="13" creationId="{D0A4AEFD-019E-727B-AF5B-145AC30CA24A}"/>
          </ac:picMkLst>
        </pc:picChg>
      </pc:sldChg>
      <pc:sldChg chg="addSp delSp modSp mod">
        <pc:chgData name="Sthephanny Constanza Cruz Torres" userId="ca1cdfae-73be-45dc-bac0-8a749b5c187b" providerId="ADAL" clId="{9DAD34A0-177B-4FC2-96C6-4974C43F521B}" dt="2026-07-07T15:32:50.287" v="2067" actId="14100"/>
        <pc:sldMkLst>
          <pc:docMk/>
          <pc:sldMk cId="2821541751" sldId="265"/>
        </pc:sldMkLst>
        <pc:spChg chg="mod">
          <ac:chgData name="Sthephanny Constanza Cruz Torres" userId="ca1cdfae-73be-45dc-bac0-8a749b5c187b" providerId="ADAL" clId="{9DAD34A0-177B-4FC2-96C6-4974C43F521B}" dt="2026-07-03T21:38:59.929" v="1413" actId="20577"/>
          <ac:spMkLst>
            <pc:docMk/>
            <pc:sldMk cId="2821541751" sldId="265"/>
            <ac:spMk id="2" creationId="{8D3DCEC7-D1DB-8A32-C5E9-26E743F3252A}"/>
          </ac:spMkLst>
        </pc:spChg>
        <pc:spChg chg="mod">
          <ac:chgData name="Sthephanny Constanza Cruz Torres" userId="ca1cdfae-73be-45dc-bac0-8a749b5c187b" providerId="ADAL" clId="{9DAD34A0-177B-4FC2-96C6-4974C43F521B}" dt="2026-07-07T15:32:48.122" v="2066" actId="1076"/>
          <ac:spMkLst>
            <pc:docMk/>
            <pc:sldMk cId="2821541751" sldId="265"/>
            <ac:spMk id="5" creationId="{5FAB15A3-10A3-53AD-8B95-F01FB9A7FBD0}"/>
          </ac:spMkLst>
        </pc:spChg>
        <pc:picChg chg="add mod">
          <ac:chgData name="Sthephanny Constanza Cruz Torres" userId="ca1cdfae-73be-45dc-bac0-8a749b5c187b" providerId="ADAL" clId="{9DAD34A0-177B-4FC2-96C6-4974C43F521B}" dt="2026-07-07T15:32:50.287" v="2067" actId="14100"/>
          <ac:picMkLst>
            <pc:docMk/>
            <pc:sldMk cId="2821541751" sldId="265"/>
            <ac:picMk id="6" creationId="{15FF2944-48CE-195A-AF85-215E1AD3C0C1}"/>
          </ac:picMkLst>
        </pc:picChg>
        <pc:picChg chg="del mod">
          <ac:chgData name="Sthephanny Constanza Cruz Torres" userId="ca1cdfae-73be-45dc-bac0-8a749b5c187b" providerId="ADAL" clId="{9DAD34A0-177B-4FC2-96C6-4974C43F521B}" dt="2026-07-07T15:28:21.954" v="2061" actId="478"/>
          <ac:picMkLst>
            <pc:docMk/>
            <pc:sldMk cId="2821541751" sldId="265"/>
            <ac:picMk id="8" creationId="{10ACFAE4-56DB-3379-5027-CA9F3D83462F}"/>
          </ac:picMkLst>
        </pc:picChg>
        <pc:picChg chg="add mod">
          <ac:chgData name="Sthephanny Constanza Cruz Torres" userId="ca1cdfae-73be-45dc-bac0-8a749b5c187b" providerId="ADAL" clId="{9DAD34A0-177B-4FC2-96C6-4974C43F521B}" dt="2026-07-03T21:48:27.228" v="1448" actId="1076"/>
          <ac:picMkLst>
            <pc:docMk/>
            <pc:sldMk cId="2821541751" sldId="265"/>
            <ac:picMk id="9" creationId="{71ADA06C-1A60-4A81-A71C-BC2EEDF1FB0C}"/>
          </ac:picMkLst>
        </pc:picChg>
      </pc:sldChg>
      <pc:sldChg chg="addSp delSp modSp mod">
        <pc:chgData name="Sthephanny Constanza Cruz Torres" userId="ca1cdfae-73be-45dc-bac0-8a749b5c187b" providerId="ADAL" clId="{9DAD34A0-177B-4FC2-96C6-4974C43F521B}" dt="2026-07-07T15:32:58.824" v="2070" actId="404"/>
        <pc:sldMkLst>
          <pc:docMk/>
          <pc:sldMk cId="1982283269" sldId="267"/>
        </pc:sldMkLst>
        <pc:spChg chg="mod">
          <ac:chgData name="Sthephanny Constanza Cruz Torres" userId="ca1cdfae-73be-45dc-bac0-8a749b5c187b" providerId="ADAL" clId="{9DAD34A0-177B-4FC2-96C6-4974C43F521B}" dt="2026-07-07T15:32:58.824" v="2070" actId="404"/>
          <ac:spMkLst>
            <pc:docMk/>
            <pc:sldMk cId="1982283269" sldId="267"/>
            <ac:spMk id="3" creationId="{D3220A87-F6E4-865A-2E69-345C9834D0EE}"/>
          </ac:spMkLst>
        </pc:spChg>
        <pc:spChg chg="mod">
          <ac:chgData name="Sthephanny Constanza Cruz Torres" userId="ca1cdfae-73be-45dc-bac0-8a749b5c187b" providerId="ADAL" clId="{9DAD34A0-177B-4FC2-96C6-4974C43F521B}" dt="2026-07-07T14:52:43.018" v="2036"/>
          <ac:spMkLst>
            <pc:docMk/>
            <pc:sldMk cId="1982283269" sldId="267"/>
            <ac:spMk id="5" creationId="{8664ECBF-18CB-E884-0D67-DF7167529817}"/>
          </ac:spMkLst>
        </pc:spChg>
        <pc:spChg chg="mod">
          <ac:chgData name="Sthephanny Constanza Cruz Torres" userId="ca1cdfae-73be-45dc-bac0-8a749b5c187b" providerId="ADAL" clId="{9DAD34A0-177B-4FC2-96C6-4974C43F521B}" dt="2026-07-07T14:52:43.018" v="2036"/>
          <ac:spMkLst>
            <pc:docMk/>
            <pc:sldMk cId="1982283269" sldId="267"/>
            <ac:spMk id="6" creationId="{996C1E6F-24D2-5602-39D3-8ED4BD19EAA8}"/>
          </ac:spMkLst>
        </pc:spChg>
        <pc:spChg chg="add del mod">
          <ac:chgData name="Sthephanny Constanza Cruz Torres" userId="ca1cdfae-73be-45dc-bac0-8a749b5c187b" providerId="ADAL" clId="{9DAD34A0-177B-4FC2-96C6-4974C43F521B}" dt="2026-07-07T14:52:56.310" v="2043" actId="1076"/>
          <ac:spMkLst>
            <pc:docMk/>
            <pc:sldMk cId="1982283269" sldId="267"/>
            <ac:spMk id="8" creationId="{842AB112-571D-0082-F17E-C5EEAB19F413}"/>
          </ac:spMkLst>
        </pc:spChg>
        <pc:spChg chg="mod">
          <ac:chgData name="Sthephanny Constanza Cruz Torres" userId="ca1cdfae-73be-45dc-bac0-8a749b5c187b" providerId="ADAL" clId="{9DAD34A0-177B-4FC2-96C6-4974C43F521B}" dt="2026-07-07T14:52:56.310" v="2043" actId="1076"/>
          <ac:spMkLst>
            <pc:docMk/>
            <pc:sldMk cId="1982283269" sldId="267"/>
            <ac:spMk id="9" creationId="{A029F181-650F-BD0A-3D02-24F2BBB077A4}"/>
          </ac:spMkLst>
        </pc:spChg>
        <pc:grpChg chg="add del mod">
          <ac:chgData name="Sthephanny Constanza Cruz Torres" userId="ca1cdfae-73be-45dc-bac0-8a749b5c187b" providerId="ADAL" clId="{9DAD34A0-177B-4FC2-96C6-4974C43F521B}" dt="2026-07-07T14:52:48" v="2038" actId="478"/>
          <ac:grpSpMkLst>
            <pc:docMk/>
            <pc:sldMk cId="1982283269" sldId="267"/>
            <ac:grpSpMk id="4" creationId="{72B5C60E-401A-45B7-DCFB-5E7FC879A461}"/>
          </ac:grpSpMkLst>
        </pc:grpChg>
        <pc:grpChg chg="add del mod">
          <ac:chgData name="Sthephanny Constanza Cruz Torres" userId="ca1cdfae-73be-45dc-bac0-8a749b5c187b" providerId="ADAL" clId="{9DAD34A0-177B-4FC2-96C6-4974C43F521B}" dt="2026-07-07T14:52:56.310" v="2043" actId="1076"/>
          <ac:grpSpMkLst>
            <pc:docMk/>
            <pc:sldMk cId="1982283269" sldId="267"/>
            <ac:grpSpMk id="7" creationId="{0393D136-11DE-179A-928F-C998E261B56C}"/>
          </ac:grpSpMkLst>
        </pc:grpChg>
        <pc:picChg chg="add del mod">
          <ac:chgData name="Sthephanny Constanza Cruz Torres" userId="ca1cdfae-73be-45dc-bac0-8a749b5c187b" providerId="ADAL" clId="{9DAD34A0-177B-4FC2-96C6-4974C43F521B}" dt="2026-07-07T14:53:45.311" v="2049" actId="478"/>
          <ac:picMkLst>
            <pc:docMk/>
            <pc:sldMk cId="1982283269" sldId="267"/>
            <ac:picMk id="11" creationId="{54AC517D-CD5E-8DD4-0A8D-CC9204F82D7B}"/>
          </ac:picMkLst>
        </pc:picChg>
        <pc:picChg chg="add mod">
          <ac:chgData name="Sthephanny Constanza Cruz Torres" userId="ca1cdfae-73be-45dc-bac0-8a749b5c187b" providerId="ADAL" clId="{9DAD34A0-177B-4FC2-96C6-4974C43F521B}" dt="2026-07-07T15:19:35.004" v="2051" actId="1076"/>
          <ac:picMkLst>
            <pc:docMk/>
            <pc:sldMk cId="1982283269" sldId="267"/>
            <ac:picMk id="13" creationId="{D7D873A8-FFDC-51DA-2BA1-40C5340C69D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86345-6E9F-4007-B7C5-35A9B4DE19FB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3FDD4-7C0C-47AC-880D-1088B150B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8795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203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3054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0834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686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118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11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986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714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779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685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678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168F98-BA8E-427B-A26E-44F45B6A7928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76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A710C632-A03E-AF3F-F551-46DAA8445A85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2459" y="1895255"/>
            <a:ext cx="3114715" cy="2557874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8A00B088-69FB-F436-27E3-3B69264B7291}"/>
              </a:ext>
            </a:extLst>
          </p:cNvPr>
          <p:cNvSpPr txBox="1"/>
          <p:nvPr/>
        </p:nvSpPr>
        <p:spPr>
          <a:xfrm>
            <a:off x="6344776" y="3031201"/>
            <a:ext cx="4762495" cy="1421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INFORME DE EJECUCIÓN PRESUPUESTAL</a:t>
            </a:r>
          </a:p>
          <a:p>
            <a:endParaRPr lang="es-MX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Junio 2026</a:t>
            </a:r>
          </a:p>
        </p:txBody>
      </p:sp>
    </p:spTree>
    <p:extLst>
      <p:ext uri="{BB962C8B-B14F-4D97-AF65-F5344CB8AC3E}">
        <p14:creationId xmlns:p14="http://schemas.microsoft.com/office/powerpoint/2010/main" val="890449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395C50-F45A-B1B6-948D-9A26572E9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1273254"/>
            <a:ext cx="7919721" cy="834027"/>
          </a:xfrm>
        </p:spPr>
        <p:txBody>
          <a:bodyPr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DATOS GENERALES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ASIGNACIÓN PRESUPUESTO AÑO 2026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6E694E-4DE5-8EBD-C9EB-763A91AED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3164280"/>
            <a:ext cx="6751321" cy="20537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1400" dirty="0">
                <a:latin typeface="Montserrat" panose="00000500000000000000" pitchFamily="2" charset="0"/>
              </a:rPr>
              <a:t>Mediante Resolución </a:t>
            </a:r>
            <a:r>
              <a:rPr lang="es-ES" sz="1400" b="1" dirty="0" err="1">
                <a:latin typeface="Montserrat" panose="00000500000000000000" pitchFamily="2" charset="0"/>
              </a:rPr>
              <a:t>Nº</a:t>
            </a:r>
            <a:r>
              <a:rPr lang="es-ES" sz="1400" b="1" dirty="0">
                <a:latin typeface="Montserrat" panose="00000500000000000000" pitchFamily="2" charset="0"/>
              </a:rPr>
              <a:t>. 2026100000007CS</a:t>
            </a:r>
            <a:r>
              <a:rPr lang="es-ES" sz="1400" dirty="0">
                <a:latin typeface="Montserrat" panose="00000500000000000000" pitchFamily="2" charset="0"/>
              </a:rPr>
              <a:t>, datada en el Despacho del Superintendente, el 2 de enero de 2026; por la cual se realiza la desagregación del Presupuesto de Gastos de Funcionamiento y Gastos de Inversión de la Superintendencia de Vigilancia y Seguridad Privada -SUPERVIGILANCIA- para la vigencia fiscal 2026, asignado por el Gobierno Nacional a través del Decreto 1477 del 30 de diciembre de 2025 (…)</a:t>
            </a:r>
            <a:endParaRPr lang="es-CO" sz="1400" dirty="0">
              <a:latin typeface="Montserrat" panose="00000500000000000000" pitchFamily="2" charset="0"/>
            </a:endParaRP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AEBCAD9A-7ADF-C3C3-BFF1-286CF0441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237" y="1129877"/>
            <a:ext cx="2288751" cy="459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07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82A23-DEA3-82C5-2002-12CECB78E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CC3ED-A3B2-CADD-169A-63CF24C6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- GENERAL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30/06/2026)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34103C-E114-78A6-1AA0-89AE8DE5F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759" y="1685378"/>
            <a:ext cx="8814817" cy="557784"/>
          </a:xfrm>
        </p:spPr>
        <p:txBody>
          <a:bodyPr anchor="ctr"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sz="16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ES" sz="1600" dirty="0">
                <a:latin typeface="Montserrat" panose="00000500000000000000" pitchFamily="2" charset="0"/>
              </a:rPr>
              <a:t>La Apropiación Vigente representa el monto presupuestal legalmente autorizado y actualizado con el que cuenta una entidad para atender sus compromisos durante la vigencia. Es decir, es la base sobre la cual normalmente se analiza: Compromisos, Obligaciones, Pagos, Ejecución presupuestal y Porcentaje de ejecución.</a:t>
            </a:r>
            <a:endParaRPr lang="es-CO" sz="1600" dirty="0"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B9030C8-EE0A-BFD5-DEBD-E631707331E9}"/>
              </a:ext>
            </a:extLst>
          </p:cNvPr>
          <p:cNvSpPr txBox="1">
            <a:spLocks/>
          </p:cNvSpPr>
          <p:nvPr/>
        </p:nvSpPr>
        <p:spPr>
          <a:xfrm>
            <a:off x="7336972" y="2362200"/>
            <a:ext cx="4343399" cy="3842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2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100" dirty="0">
                <a:latin typeface="Montserrat" panose="00000500000000000000" pitchFamily="2" charset="0"/>
              </a:rPr>
              <a:t>El presupuesto inicial aprobado asciende a $37.667 millones, correspondiente al 100% del marco presupuestal base.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100" dirty="0">
                <a:latin typeface="Montserrat" panose="00000500000000000000" pitchFamily="2" charset="0"/>
              </a:rPr>
              <a:t>Sobre este valor, la apropiación vigente para funcionamiento alcanza $31.901 millones, equivalente al 85%, mientras que el concepto previo (Apropiación bloqueada) representa $734 millones los cuales Nómina equivalentes al 2% y apropiación vigente para inversión alcanza $5,032 millones correspondientes al 13% del presupuesto general.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100" dirty="0">
                <a:latin typeface="Montserrat" panose="00000500000000000000" pitchFamily="2" charset="0"/>
              </a:rPr>
              <a:t>La composición evidencia una participación reducida de los recursos frente al presupuesto inicialmente aprobado. Las apropiaciones bloqueadas pueden ser objeto de levantamiento de previo concepto para trasladarlas o desagregarlas según la necesidad de la entidad.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1100" b="1" dirty="0">
                <a:latin typeface="Montserrat" panose="00000500000000000000" pitchFamily="2" charset="0"/>
              </a:rPr>
              <a:t>Nota Importante: </a:t>
            </a:r>
            <a:r>
              <a:rPr lang="es-CO" sz="1100" dirty="0">
                <a:latin typeface="Montserrat" panose="00000500000000000000" pitchFamily="2" charset="0"/>
              </a:rPr>
              <a:t>Entre el informe del mes de mayo y el mes de Junio de 2026, se presenta una variación entre la apropiación disponible ya que mediante la Res. 2026100034207CS se aprobó </a:t>
            </a:r>
            <a:r>
              <a:rPr lang="es-ES" sz="1100" dirty="0">
                <a:latin typeface="Montserrat" panose="00000500000000000000" pitchFamily="2" charset="0"/>
              </a:rPr>
              <a:t> la cual se efectúa una modificación al anexo del Decreto de Liquidación en el Presupuesto de Gastos de Funcionamiento de la Superintendencia De Vigilancia y Seguridad Privada para la vigencia fiscal 2026, por un valor de Concepto previo de $1.000 millones.</a:t>
            </a:r>
            <a:endParaRPr lang="es-ES" sz="1100" b="1" dirty="0">
              <a:latin typeface="Montserrat" panose="00000500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9573B7E-451C-96A2-585D-D97B84DE5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29" y="2739950"/>
            <a:ext cx="6655142" cy="290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6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F9F86-16D9-34D8-2830-7FFBC0935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442283-2F1C-202C-390B-879415E18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Funcionamiento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30/06/2026)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3DF26853-7D93-D61C-57ED-5625750C6DF2}"/>
              </a:ext>
            </a:extLst>
          </p:cNvPr>
          <p:cNvSpPr txBox="1">
            <a:spLocks/>
          </p:cNvSpPr>
          <p:nvPr/>
        </p:nvSpPr>
        <p:spPr>
          <a:xfrm>
            <a:off x="6941058" y="2260471"/>
            <a:ext cx="4649809" cy="33698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2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100" dirty="0">
                <a:latin typeface="Montserrat" panose="00000500000000000000" pitchFamily="2" charset="0"/>
              </a:rPr>
              <a:t>El componente de Funcionamiento registra una apropiación vigente de $32.635 millones, de los cuales $734 millones se encuentran en previo concepto y $31.901 millones están disponibles.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100" dirty="0">
                <a:latin typeface="Montserrat" panose="00000500000000000000" pitchFamily="2" charset="0"/>
              </a:rPr>
              <a:t>Sobre esta apropiación se han expedido certificados de disponibilidad presupuestal por </a:t>
            </a:r>
            <a:r>
              <a:rPr lang="es-ES" sz="1100" dirty="0">
                <a:latin typeface="Montserrat" panose="00000500000000000000" pitchFamily="2" charset="0"/>
              </a:rPr>
              <a:t>$28,240 </a:t>
            </a:r>
            <a:r>
              <a:rPr lang="es-MX" sz="1100" dirty="0">
                <a:latin typeface="Montserrat" panose="00000500000000000000" pitchFamily="2" charset="0"/>
              </a:rPr>
              <a:t>millones, equivalentes al 89 % de la apropiación disponible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100" dirty="0">
                <a:latin typeface="Montserrat" panose="00000500000000000000" pitchFamily="2" charset="0"/>
              </a:rPr>
              <a:t>En cuanto a la ejecución, los compromisos ascienden a </a:t>
            </a:r>
            <a:r>
              <a:rPr lang="es-ES" sz="1100" dirty="0">
                <a:latin typeface="Montserrat" panose="00000500000000000000" pitchFamily="2" charset="0"/>
              </a:rPr>
              <a:t>$20,118 </a:t>
            </a:r>
            <a:r>
              <a:rPr lang="es-MX" sz="1100" dirty="0">
                <a:latin typeface="Montserrat" panose="00000500000000000000" pitchFamily="2" charset="0"/>
              </a:rPr>
              <a:t>millones (71%), mientras que las obligaciones representan </a:t>
            </a:r>
            <a:r>
              <a:rPr lang="es-ES" sz="1100" dirty="0">
                <a:latin typeface="Montserrat" panose="00000500000000000000" pitchFamily="2" charset="0"/>
              </a:rPr>
              <a:t>$12.264 millones (61%) y los pagos efectivos alcanzan</a:t>
            </a:r>
            <a:r>
              <a:rPr lang="es-MX" sz="1100" dirty="0">
                <a:latin typeface="Montserrat" panose="00000500000000000000" pitchFamily="2" charset="0"/>
              </a:rPr>
              <a:t> </a:t>
            </a:r>
            <a:r>
              <a:rPr lang="es-ES" sz="1100" dirty="0">
                <a:latin typeface="Montserrat" panose="00000500000000000000" pitchFamily="2" charset="0"/>
              </a:rPr>
              <a:t>$12.143 </a:t>
            </a:r>
            <a:r>
              <a:rPr lang="es-MX" sz="1100" dirty="0">
                <a:latin typeface="Montserrat" panose="00000500000000000000" pitchFamily="2" charset="0"/>
              </a:rPr>
              <a:t>millones, correspondientes al (99%) del total obligado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100" dirty="0">
                <a:latin typeface="Montserrat" panose="00000500000000000000" pitchFamily="2" charset="0"/>
              </a:rPr>
              <a:t>Lo anterior evidencia que, si bien existe un avance importante en las fases de disponibilidad y compromiso, la ejecución financiera avanza conforme a la planeación presupuestal de la entidad.</a:t>
            </a:r>
            <a:endParaRPr lang="es-CO" sz="1100" dirty="0">
              <a:latin typeface="Montserrat" panose="00000500000000000000" pitchFamily="2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17A2DFBF-9AAE-3063-DEA1-AA03125318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577037"/>
              </p:ext>
            </p:extLst>
          </p:nvPr>
        </p:nvGraphicFramePr>
        <p:xfrm>
          <a:off x="1811773" y="5088392"/>
          <a:ext cx="3439170" cy="9617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4624">
                  <a:extLst>
                    <a:ext uri="{9D8B030D-6E8A-4147-A177-3AD203B41FA5}">
                      <a16:colId xmlns:a16="http://schemas.microsoft.com/office/drawing/2014/main" val="2414693737"/>
                    </a:ext>
                  </a:extLst>
                </a:gridCol>
                <a:gridCol w="1404546">
                  <a:extLst>
                    <a:ext uri="{9D8B030D-6E8A-4147-A177-3AD203B41FA5}">
                      <a16:colId xmlns:a16="http://schemas.microsoft.com/office/drawing/2014/main" val="102752284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340624"/>
                  </a:ext>
                </a:extLst>
              </a:tr>
              <a:tr h="1389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0" u="none" strike="noStrike" dirty="0">
                          <a:effectLst/>
                          <a:latin typeface="Montserrat" panose="00000500000000000000" pitchFamily="2" charset="0"/>
                        </a:rPr>
                        <a:t> APROPIACIÓN VIGENTE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0" u="none" strike="noStrike">
                          <a:effectLst/>
                          <a:latin typeface="Montserrat" panose="00000500000000000000" pitchFamily="2" charset="0"/>
                        </a:rPr>
                        <a:t>    32.635.000.000,00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99707577"/>
                  </a:ext>
                </a:extLst>
              </a:tr>
              <a:tr h="1389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0" u="none" strike="noStrike" dirty="0">
                          <a:effectLst/>
                          <a:latin typeface="Montserrat" panose="00000500000000000000" pitchFamily="2" charset="0"/>
                        </a:rPr>
                        <a:t> APROPIACIÓN DISPONIBLE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0" u="none" strike="noStrike">
                          <a:effectLst/>
                          <a:latin typeface="Montserrat" panose="00000500000000000000" pitchFamily="2" charset="0"/>
                        </a:rPr>
                        <a:t>    31.901.000.000,00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76594951"/>
                  </a:ext>
                </a:extLst>
              </a:tr>
              <a:tr h="1389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0" u="none" strike="noStrike" dirty="0">
                          <a:effectLst/>
                          <a:latin typeface="Montserrat" panose="00000500000000000000" pitchFamily="2" charset="0"/>
                        </a:rPr>
                        <a:t> CDP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0" u="none" strike="noStrike">
                          <a:effectLst/>
                          <a:latin typeface="Montserrat" panose="00000500000000000000" pitchFamily="2" charset="0"/>
                        </a:rPr>
                        <a:t>    28.240.239.232,49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01037532"/>
                  </a:ext>
                </a:extLst>
              </a:tr>
              <a:tr h="1389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0" u="none" strike="noStrike" dirty="0">
                          <a:effectLst/>
                          <a:latin typeface="Montserrat" panose="00000500000000000000" pitchFamily="2" charset="0"/>
                        </a:rPr>
                        <a:t> COMPROMISOS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0" u="none" strike="noStrike">
                          <a:effectLst/>
                          <a:latin typeface="Montserrat" panose="00000500000000000000" pitchFamily="2" charset="0"/>
                        </a:rPr>
                        <a:t>    20.118.256.133,16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67707177"/>
                  </a:ext>
                </a:extLst>
              </a:tr>
              <a:tr h="1389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0" u="none" strike="noStrike" dirty="0">
                          <a:effectLst/>
                          <a:latin typeface="Montserrat" panose="00000500000000000000" pitchFamily="2" charset="0"/>
                        </a:rPr>
                        <a:t> OBLIGACIONES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0" u="none" strike="noStrike">
                          <a:effectLst/>
                          <a:latin typeface="Montserrat" panose="00000500000000000000" pitchFamily="2" charset="0"/>
                        </a:rPr>
                        <a:t>    12.264.191.245,96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49234069"/>
                  </a:ext>
                </a:extLst>
              </a:tr>
              <a:tr h="1389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0" u="none" strike="noStrike" dirty="0">
                          <a:effectLst/>
                          <a:latin typeface="Montserrat" panose="00000500000000000000" pitchFamily="2" charset="0"/>
                        </a:rPr>
                        <a:t> PAGOS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0" u="none" strike="noStrike" dirty="0">
                          <a:effectLst/>
                          <a:latin typeface="Montserrat" panose="00000500000000000000" pitchFamily="2" charset="0"/>
                        </a:rPr>
                        <a:t>    12.143.795.418,69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25361986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5B6B4175-ACF5-FDD6-DC97-9B6634B05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011" y="1906947"/>
            <a:ext cx="4979885" cy="299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4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72E5B-990F-E69C-9FAA-39B2BFDDA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F47D1-FA86-ADA2-6C54-51772E034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Detalle Funcionamiento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30/06/2026)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425D8555-FEEB-A295-691E-0F85BEE6AE3C}"/>
              </a:ext>
            </a:extLst>
          </p:cNvPr>
          <p:cNvSpPr txBox="1">
            <a:spLocks/>
          </p:cNvSpPr>
          <p:nvPr/>
        </p:nvSpPr>
        <p:spPr>
          <a:xfrm>
            <a:off x="6900237" y="1982885"/>
            <a:ext cx="4800696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100" dirty="0">
                <a:latin typeface="Montserrat" panose="00000500000000000000" pitchFamily="2" charset="0"/>
              </a:rPr>
              <a:t>La entidad muestra una ejecución contractual eficiente, pero con una débil conversión a ejecución financiera, generando riesgo de acumulación de obligaciones y afectación en el flujo de caja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Bienes y Servicios:  </a:t>
            </a:r>
            <a:r>
              <a:rPr lang="es-ES" sz="1100" dirty="0">
                <a:latin typeface="Montserrat" panose="00000500000000000000" pitchFamily="2" charset="0"/>
              </a:rPr>
              <a:t>83,57% comprometido y </a:t>
            </a:r>
            <a:r>
              <a:rPr lang="es-MX" sz="1100" dirty="0">
                <a:latin typeface="Montserrat" panose="00000500000000000000" pitchFamily="2" charset="0"/>
              </a:rPr>
              <a:t>41,71</a:t>
            </a:r>
            <a:r>
              <a:rPr lang="es-CO" sz="1100" dirty="0">
                <a:latin typeface="Montserrat" panose="00000500000000000000" pitchFamily="2" charset="0"/>
              </a:rPr>
              <a:t>%</a:t>
            </a:r>
            <a:r>
              <a:rPr lang="es-ES" sz="1100" dirty="0">
                <a:latin typeface="Montserrat" panose="00000500000000000000" pitchFamily="2" charset="0"/>
              </a:rPr>
              <a:t> pagado.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Gastos de Personal:  </a:t>
            </a:r>
            <a:r>
              <a:rPr lang="es-ES" sz="1100" dirty="0">
                <a:latin typeface="Montserrat" panose="00000500000000000000" pitchFamily="2" charset="0"/>
              </a:rPr>
              <a:t>39,45% comprometido y 37,43% pagado.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Transferencias:  </a:t>
            </a:r>
            <a:r>
              <a:rPr lang="es-CO" sz="1100" dirty="0">
                <a:latin typeface="Montserrat" panose="00000500000000000000" pitchFamily="2" charset="0"/>
              </a:rPr>
              <a:t>1,45% </a:t>
            </a:r>
            <a:r>
              <a:rPr lang="es-ES" sz="1100" dirty="0">
                <a:latin typeface="Montserrat" panose="00000500000000000000" pitchFamily="2" charset="0"/>
              </a:rPr>
              <a:t>comprometido y </a:t>
            </a:r>
            <a:r>
              <a:rPr lang="es-CO" sz="1100" dirty="0">
                <a:latin typeface="Montserrat" panose="00000500000000000000" pitchFamily="2" charset="0"/>
              </a:rPr>
              <a:t>0,39% </a:t>
            </a:r>
            <a:r>
              <a:rPr lang="es-ES" sz="1100" dirty="0">
                <a:latin typeface="Montserrat" panose="00000500000000000000" pitchFamily="2" charset="0"/>
              </a:rPr>
              <a:t>pagado </a:t>
            </a:r>
            <a:endParaRPr lang="es-CO" sz="1100" dirty="0">
              <a:latin typeface="Montserrat" panose="00000500000000000000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CO" sz="1100" b="1" u="sng" dirty="0">
                <a:latin typeface="Montserrat" panose="00000500000000000000" pitchFamily="2" charset="0"/>
              </a:rPr>
              <a:t>Tributos:  </a:t>
            </a:r>
            <a:r>
              <a:rPr lang="es-CO" sz="1100" dirty="0">
                <a:latin typeface="Montserrat" panose="00000500000000000000" pitchFamily="2" charset="0"/>
              </a:rPr>
              <a:t>58,12% </a:t>
            </a:r>
            <a:r>
              <a:rPr lang="es-ES" sz="1100" dirty="0">
                <a:latin typeface="Montserrat" panose="00000500000000000000" pitchFamily="2" charset="0"/>
              </a:rPr>
              <a:t>comprometido y </a:t>
            </a:r>
            <a:r>
              <a:rPr lang="es-CO" sz="1100" dirty="0">
                <a:latin typeface="Montserrat" panose="00000500000000000000" pitchFamily="2" charset="0"/>
              </a:rPr>
              <a:t>58,12% </a:t>
            </a:r>
            <a:r>
              <a:rPr lang="es-ES" sz="1100" dirty="0">
                <a:latin typeface="Montserrat" panose="00000500000000000000" pitchFamily="2" charset="0"/>
              </a:rPr>
              <a:t>pagado </a:t>
            </a:r>
            <a:endParaRPr lang="es-CO" sz="1100" dirty="0">
              <a:latin typeface="Montserrat" panose="00000500000000000000" pitchFamily="2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E18A21B-C15A-6347-4082-C324BFD60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032082"/>
              </p:ext>
            </p:extLst>
          </p:nvPr>
        </p:nvGraphicFramePr>
        <p:xfrm>
          <a:off x="1032837" y="4964995"/>
          <a:ext cx="5867400" cy="1366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113773400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7662741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68323349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73881377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897243303"/>
                    </a:ext>
                  </a:extLst>
                </a:gridCol>
              </a:tblGrid>
              <a:tr h="59766">
                <a:tc gridSpan="5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96285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Gastos de Personal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Bienes y Servicios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Transferencias Corrientes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Gastos por tributos Multas, Sanciones e Intereses Mora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57169986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APROPIACIÓN VIGENTE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11.427.000.000,00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18.451.000.000,00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1.742.000.000,00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   281.000.000,00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8400091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CDP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11.427.000.000,00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16.590.968.732,49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     52.270.500,00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   170.000.000,00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5736042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COMPROMISOS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4.508.752.485,00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15.420.840.625,16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     25.340.023,00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   163.323.000,00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6580397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OBLIGACIONES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4.277.068.975,00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7.816.958.571,96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        6.840.699,00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   163.323.000,00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56778097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PAGOS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4.277.068.975,00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7.696.562.744,69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>
                          <a:effectLst/>
                        </a:rPr>
                        <a:t>                6.840.699,00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u="none" strike="noStrike" dirty="0">
                          <a:effectLst/>
                        </a:rPr>
                        <a:t>           163.323.000,00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120496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AD3896FC-981D-DD2D-5974-17F650259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662" y="2111307"/>
            <a:ext cx="5969307" cy="263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92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38DDC-AA75-0EBC-C510-BD7AAFC6B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11DE08-F1D7-2FB6-B35D-B8959CE0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Detalle Inversión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30/06/2026)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884396DD-8750-A08A-6CC2-AD5590E39D55}"/>
              </a:ext>
            </a:extLst>
          </p:cNvPr>
          <p:cNvSpPr txBox="1">
            <a:spLocks/>
          </p:cNvSpPr>
          <p:nvPr/>
        </p:nvSpPr>
        <p:spPr>
          <a:xfrm>
            <a:off x="6900237" y="1982885"/>
            <a:ext cx="4470654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2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98,45% comprometido vs 12,63% pagado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B5771F6-C9D7-1A21-C178-D14DEF449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82" y="2649179"/>
            <a:ext cx="5302338" cy="252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99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0D5E9-35BE-51F7-AEC1-F94113816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316B4F-3C66-3851-7312-3C306C537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5359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RESERVAS (Corte a 30/06/2026)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C053F37E-ECE3-B38D-B7FF-5B304AF95B8D}"/>
              </a:ext>
            </a:extLst>
          </p:cNvPr>
          <p:cNvSpPr txBox="1">
            <a:spLocks/>
          </p:cNvSpPr>
          <p:nvPr/>
        </p:nvSpPr>
        <p:spPr>
          <a:xfrm>
            <a:off x="1279905" y="4265353"/>
            <a:ext cx="5791199" cy="1278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600" dirty="0">
                <a:latin typeface="Montserrat" panose="00000500000000000000" pitchFamily="2" charset="0"/>
              </a:rPr>
              <a:t>La entidad cuenta con reservas por valor total de $519.603.543,75 constituidas a 31 de diciembre de 2025.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600" dirty="0">
                <a:latin typeface="Montserrat" panose="00000500000000000000" pitchFamily="2" charset="0"/>
              </a:rPr>
              <a:t>De lo anterior al mes de junio de 2026 se han comprometido un valor total de $67.520.934 lo cual corresponde a un 13%.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600" dirty="0">
                <a:latin typeface="Montserrat" panose="00000500000000000000" pitchFamily="2" charset="0"/>
              </a:rPr>
              <a:t>Se generaron cancelaciones de reservas por valor $83.028.255, producto de las reuniones que este grupo adelanta con las diferentes áreas, lo cual corresponde a un 16%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423F2D8D-59A4-CDA3-A8B1-F9DE15528853}"/>
              </a:ext>
            </a:extLst>
          </p:cNvPr>
          <p:cNvSpPr txBox="1">
            <a:spLocks/>
          </p:cNvSpPr>
          <p:nvPr/>
        </p:nvSpPr>
        <p:spPr>
          <a:xfrm>
            <a:off x="1062939" y="951980"/>
            <a:ext cx="9796846" cy="766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16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MX" sz="1600" dirty="0">
                <a:latin typeface="Montserrat" panose="00000500000000000000" pitchFamily="2" charset="0"/>
              </a:rPr>
              <a:t>La constitución de la reserva presupuestal obedece a los tiempos asociados al cierre contractual y a la finalización de los plazos de ejecución, lo cual limito la culminación de las actuaciones administrativas y presupuestales necesarias para efectuar el pago dentro de la vigencia fiscal 2025, pese a las obligaciones contractuales se encontraban debidamente ejecutadas.. En concordancia con lo dispuesto en el Art. 89 del Decreto 111 de 1996 – Estatuto orgánico del presupuesto, al cierre de la vigencia fiscal corresponde a cada órgano constituir las reservas presupuestales respectos de los compromisos legalmente adquiridos y no cancelados al 31 de diciembre, los cuales deberían destinarse exclusivamente al pago de las obligaciones que les dieron origen. </a:t>
            </a:r>
            <a:endParaRPr lang="es-CO" sz="1600" dirty="0">
              <a:latin typeface="Montserrat" panose="00000500000000000000" pitchFamily="2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D0A4AEFD-019E-727B-AF5B-145AC30CA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715" y="2322274"/>
            <a:ext cx="2520551" cy="229205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BD30D6C-FDFD-D4AE-5B6B-26F6D3AC2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798" y="1944256"/>
            <a:ext cx="2955704" cy="232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25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1970C-0A3A-A355-8014-F8E4AE25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3DCEC7-D1DB-8A32-C5E9-26E743F3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4597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CUENTAS POR PAGAR (Corte a 30/06/2026)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715F13-A9BD-1AD4-B79B-6A3AC61F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936078"/>
            <a:ext cx="8348133" cy="342390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s-ES" sz="10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MX" sz="1000" dirty="0">
                <a:latin typeface="Montserrat" panose="00000500000000000000" pitchFamily="2" charset="0"/>
              </a:rPr>
              <a:t>Las cuentas por pagar corresponden a obligaciones legalmente contraídas y causadas, es decir, aquellas en las que: Ya existe un compromiso previo (contrato, orden, acto administrativo), y el bien o servicio fue efectivamente recibido a satisfacción</a:t>
            </a:r>
            <a:endParaRPr lang="es-CO" sz="1000" dirty="0">
              <a:latin typeface="Montserrat" panose="00000500000000000000" pitchFamily="2" charset="0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5FAB15A3-10A3-53AD-8B95-F01FB9A7FBD0}"/>
              </a:ext>
            </a:extLst>
          </p:cNvPr>
          <p:cNvSpPr txBox="1">
            <a:spLocks/>
          </p:cNvSpPr>
          <p:nvPr/>
        </p:nvSpPr>
        <p:spPr>
          <a:xfrm>
            <a:off x="1467657" y="4146331"/>
            <a:ext cx="5560909" cy="1050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La entidad constituyo cuentas por pagar a 31 de diciembre de 2025 por valor total de $380.177.176,96.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Con corte al mes de junio de 2026 se han realizado pagos por valor de $366.777.175,96 que corresponden al 84% de las cuentas por pagar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Al corte de 30 Junio solo quedan por pagar dos cuentas de la contratista GARCIA CRUZ PAULA ROXANA, las cuales no cuentan con autorización de pago por parte de </a:t>
            </a:r>
            <a:r>
              <a:rPr lang="es-ES" sz="1200">
                <a:latin typeface="Montserrat" panose="00000500000000000000" pitchFamily="2" charset="0"/>
              </a:rPr>
              <a:t>la Secretaria General</a:t>
            </a:r>
            <a:endParaRPr lang="es-ES" sz="1200" dirty="0">
              <a:latin typeface="Montserrat" panose="00000500000000000000" pitchFamily="2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1ADA06C-1A60-4A81-A71C-BC2EEDF1F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084" y="2654299"/>
            <a:ext cx="2806700" cy="3302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5FF2944-48CE-195A-AF85-215E1AD3C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000" y="1534081"/>
            <a:ext cx="3093971" cy="246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41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CBE6-EC4D-36E7-8A5A-93F5E474A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6219E-FBCE-F8A1-B352-76B9DD96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1126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COMENTARIOS FINALES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PROCESO DE GESTION FINANCIERA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220A87-F6E4-865A-2E69-345C9834D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241" y="1958899"/>
            <a:ext cx="6356410" cy="3071675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s-ES" sz="1050" dirty="0">
                <a:latin typeface="Montserrat" panose="00000500000000000000" pitchFamily="2" charset="0"/>
              </a:rPr>
              <a:t>En el marco del seguimiento y control a la ejecución presupuestal y financiera de la entidad, se informa que desde la Coordinación se han adelantado de manera permanente las actividades de gestión, verificación, seguimiento y articulación requeridas para garantizar el adecuado funcionamiento y cumplimiento de los procesos financieros y presupuestales de la vigencia.</a:t>
            </a:r>
          </a:p>
          <a:p>
            <a:pPr marL="0" indent="0" algn="just">
              <a:buNone/>
            </a:pPr>
            <a:r>
              <a:rPr lang="es-ES" sz="1050" dirty="0">
                <a:latin typeface="Montserrat" panose="00000500000000000000" pitchFamily="2" charset="0"/>
              </a:rPr>
              <a:t>En este sentido, la ejecución de los recursos se ha venido desarrollando conforme a las necesidades y requerimientos presentados por las diferentes dependencias, en observancia de los principios de eficiencia, oportunidad y control, así como de la normatividad aplicable en materia presupuestal y financiera.</a:t>
            </a:r>
          </a:p>
          <a:p>
            <a:pPr marL="0" indent="0" algn="just">
              <a:buNone/>
            </a:pPr>
            <a:r>
              <a:rPr lang="es-ES" sz="1050" dirty="0">
                <a:latin typeface="Montserrat" panose="00000500000000000000" pitchFamily="2" charset="0"/>
              </a:rPr>
              <a:t>De igual manera, el grupo de recursos financieros continua con el proceso de revisión, conciliación, verificación y confirmación de saldos correspondientes a las reservas presupuestales y cuentas por pagar constituidas, con el propósito de asegurar la consistencia de la información financiera, la adecuada depuración de saldos y el fortalecimiento del control y seguimiento de las obligaciones de la entidad.</a:t>
            </a:r>
          </a:p>
          <a:p>
            <a:pPr marL="0" indent="0" algn="just">
              <a:buNone/>
            </a:pPr>
            <a:r>
              <a:rPr lang="es-ES" sz="1050" dirty="0">
                <a:latin typeface="Montserrat" panose="00000500000000000000" pitchFamily="2" charset="0"/>
              </a:rPr>
              <a:t>Los resultados derivados de este proceso de validación y depuración se verán reflejados en los informes y ejecuciones de los meses posteriores, conforme avance el análisis y cierre de las respectivas verificaciones.</a:t>
            </a:r>
            <a:endParaRPr lang="es-CO" sz="1050" dirty="0">
              <a:latin typeface="Montserrat" panose="00000500000000000000" pitchFamily="2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D7D873A8-FFDC-51DA-2BA1-40C5340C6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669" y="1958899"/>
            <a:ext cx="3295819" cy="294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83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967</TotalTime>
  <Words>1249</Words>
  <Application>Microsoft Office PowerPoint</Application>
  <PresentationFormat>Panorámica</PresentationFormat>
  <Paragraphs>86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Century Gothic</vt:lpstr>
      <vt:lpstr>Montserrat</vt:lpstr>
      <vt:lpstr>Wingdings</vt:lpstr>
      <vt:lpstr>Office Theme</vt:lpstr>
      <vt:lpstr>Presentación de PowerPoint</vt:lpstr>
      <vt:lpstr>DATOS GENERALES ASIGNACIÓN PRESUPUESTO AÑO 2026</vt:lpstr>
      <vt:lpstr>APROPIACIÓN VIGENTE - GENERAL PRESUPUESTO AÑO 2026 (Corte a 30/06/2026)</vt:lpstr>
      <vt:lpstr>APROPIACIÓN VIGENTE – Funcionamiento PRESUPUESTO AÑO 2026 (Corte a 30/06/2026)</vt:lpstr>
      <vt:lpstr>APROPIACIÓN VIGENTE – Detalle Funcionamiento PRESUPUESTO AÑO 2026 (Corte a 30/06/2026)</vt:lpstr>
      <vt:lpstr>APROPIACIÓN VIGENTE – Detalle Inversión PRESUPUESTO AÑO 2026 (Corte a 30/06/2026)</vt:lpstr>
      <vt:lpstr>RESERVAS (Corte a 30/06/2026)</vt:lpstr>
      <vt:lpstr>CUENTAS POR PAGAR (Corte a 30/06/2026)</vt:lpstr>
      <vt:lpstr>COMENTARIOS FINALES PROCESO DE GESTION FINANCIERA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Sthephanny Constanza Cruz Torres</dc:creator>
  <cp:lastModifiedBy>sthephanny Cruz</cp:lastModifiedBy>
  <cp:revision>4</cp:revision>
  <dcterms:created xsi:type="dcterms:W3CDTF">2026-04-09T15:44:34Z</dcterms:created>
  <dcterms:modified xsi:type="dcterms:W3CDTF">2026-07-07T15:33:06Z</dcterms:modified>
</cp:coreProperties>
</file>