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6" r:id="rId2"/>
    <p:sldId id="257" r:id="rId3"/>
    <p:sldId id="258" r:id="rId4"/>
    <p:sldId id="259" r:id="rId5"/>
    <p:sldId id="260" r:id="rId6"/>
    <p:sldId id="263" r:id="rId7"/>
    <p:sldId id="264" r:id="rId8"/>
    <p:sldId id="265" r:id="rId9"/>
    <p:sldId id="26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8BE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6439D4-4501-4D2F-9047-3A0BA65E0BA1}" v="8" dt="2026-07-07T14:52:56.80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103" d="100"/>
          <a:sy n="103" d="100"/>
        </p:scale>
        <p:origin x="912"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hephanny Constanza Cruz Torres" userId="ca1cdfae-73be-45dc-bac0-8a749b5c187b" providerId="ADAL" clId="{9DAD34A0-177B-4FC2-96C6-4974C43F521B}"/>
    <pc:docChg chg="undo custSel addSld delSld modSld">
      <pc:chgData name="Sthephanny Constanza Cruz Torres" userId="ca1cdfae-73be-45dc-bac0-8a749b5c187b" providerId="ADAL" clId="{9DAD34A0-177B-4FC2-96C6-4974C43F521B}" dt="2026-07-07T15:32:58.824" v="2070" actId="404"/>
      <pc:docMkLst>
        <pc:docMk/>
      </pc:docMkLst>
      <pc:sldChg chg="modSp mod">
        <pc:chgData name="Sthephanny Constanza Cruz Torres" userId="ca1cdfae-73be-45dc-bac0-8a749b5c187b" providerId="ADAL" clId="{9DAD34A0-177B-4FC2-96C6-4974C43F521B}" dt="2026-07-03T20:08:08.619" v="813" actId="20577"/>
        <pc:sldMkLst>
          <pc:docMk/>
          <pc:sldMk cId="890449672" sldId="256"/>
        </pc:sldMkLst>
        <pc:spChg chg="mod">
          <ac:chgData name="Sthephanny Constanza Cruz Torres" userId="ca1cdfae-73be-45dc-bac0-8a749b5c187b" providerId="ADAL" clId="{9DAD34A0-177B-4FC2-96C6-4974C43F521B}" dt="2026-07-03T20:08:08.619" v="813" actId="20577"/>
          <ac:spMkLst>
            <pc:docMk/>
            <pc:sldMk cId="890449672" sldId="256"/>
            <ac:spMk id="2" creationId="{8A00B088-69FB-F436-27E3-3B69264B7291}"/>
          </ac:spMkLst>
        </pc:spChg>
      </pc:sldChg>
      <pc:sldChg chg="addSp delSp modSp mod">
        <pc:chgData name="Sthephanny Constanza Cruz Torres" userId="ca1cdfae-73be-45dc-bac0-8a749b5c187b" providerId="ADAL" clId="{9DAD34A0-177B-4FC2-96C6-4974C43F521B}" dt="2026-07-07T14:27:11.500" v="2012" actId="1076"/>
        <pc:sldMkLst>
          <pc:docMk/>
          <pc:sldMk cId="1607261635" sldId="258"/>
        </pc:sldMkLst>
        <pc:spChg chg="mod">
          <ac:chgData name="Sthephanny Constanza Cruz Torres" userId="ca1cdfae-73be-45dc-bac0-8a749b5c187b" providerId="ADAL" clId="{9DAD34A0-177B-4FC2-96C6-4974C43F521B}" dt="2026-07-03T20:08:16.743" v="815" actId="20577"/>
          <ac:spMkLst>
            <pc:docMk/>
            <pc:sldMk cId="1607261635" sldId="258"/>
            <ac:spMk id="2" creationId="{58FCC3ED-A3B2-CADD-169A-63CF24C65059}"/>
          </ac:spMkLst>
        </pc:spChg>
        <pc:spChg chg="mod">
          <ac:chgData name="Sthephanny Constanza Cruz Torres" userId="ca1cdfae-73be-45dc-bac0-8a749b5c187b" providerId="ADAL" clId="{9DAD34A0-177B-4FC2-96C6-4974C43F521B}" dt="2026-07-07T14:22:15.982" v="2009" actId="20577"/>
          <ac:spMkLst>
            <pc:docMk/>
            <pc:sldMk cId="1607261635" sldId="258"/>
            <ac:spMk id="6" creationId="{FB9030C8-EE0A-BFD5-DEBD-E631707331E9}"/>
          </ac:spMkLst>
        </pc:spChg>
        <pc:picChg chg="del mod">
          <ac:chgData name="Sthephanny Constanza Cruz Torres" userId="ca1cdfae-73be-45dc-bac0-8a749b5c187b" providerId="ADAL" clId="{9DAD34A0-177B-4FC2-96C6-4974C43F521B}" dt="2026-07-07T14:27:07.938" v="2010" actId="478"/>
          <ac:picMkLst>
            <pc:docMk/>
            <pc:sldMk cId="1607261635" sldId="258"/>
            <ac:picMk id="5" creationId="{8CCEB44C-ADDC-BF36-2581-0AC85DB1F12C}"/>
          </ac:picMkLst>
        </pc:picChg>
        <pc:picChg chg="add mod">
          <ac:chgData name="Sthephanny Constanza Cruz Torres" userId="ca1cdfae-73be-45dc-bac0-8a749b5c187b" providerId="ADAL" clId="{9DAD34A0-177B-4FC2-96C6-4974C43F521B}" dt="2026-07-07T14:27:11.500" v="2012" actId="1076"/>
          <ac:picMkLst>
            <pc:docMk/>
            <pc:sldMk cId="1607261635" sldId="258"/>
            <ac:picMk id="7" creationId="{49573B7E-451C-96A2-585D-D97B84DE555C}"/>
          </ac:picMkLst>
        </pc:picChg>
      </pc:sldChg>
      <pc:sldChg chg="addSp delSp modSp mod">
        <pc:chgData name="Sthephanny Constanza Cruz Torres" userId="ca1cdfae-73be-45dc-bac0-8a749b5c187b" providerId="ADAL" clId="{9DAD34A0-177B-4FC2-96C6-4974C43F521B}" dt="2026-07-07T14:34:09.816" v="2024" actId="113"/>
        <pc:sldMkLst>
          <pc:docMk/>
          <pc:sldMk cId="1514249308" sldId="259"/>
        </pc:sldMkLst>
        <pc:spChg chg="mod">
          <ac:chgData name="Sthephanny Constanza Cruz Torres" userId="ca1cdfae-73be-45dc-bac0-8a749b5c187b" providerId="ADAL" clId="{9DAD34A0-177B-4FC2-96C6-4974C43F521B}" dt="2026-07-03T20:43:14.255" v="1239" actId="20577"/>
          <ac:spMkLst>
            <pc:docMk/>
            <pc:sldMk cId="1514249308" sldId="259"/>
            <ac:spMk id="2" creationId="{54442283-2F1C-202C-390B-879415E18C8D}"/>
          </ac:spMkLst>
        </pc:spChg>
        <pc:spChg chg="mod">
          <ac:chgData name="Sthephanny Constanza Cruz Torres" userId="ca1cdfae-73be-45dc-bac0-8a749b5c187b" providerId="ADAL" clId="{9DAD34A0-177B-4FC2-96C6-4974C43F521B}" dt="2026-07-07T14:33:05.474" v="2018" actId="123"/>
          <ac:spMkLst>
            <pc:docMk/>
            <pc:sldMk cId="1514249308" sldId="259"/>
            <ac:spMk id="6" creationId="{3DF26853-7D93-D61C-57ED-5625750C6DF2}"/>
          </ac:spMkLst>
        </pc:spChg>
        <pc:graphicFrameChg chg="add mod modGraphic">
          <ac:chgData name="Sthephanny Constanza Cruz Torres" userId="ca1cdfae-73be-45dc-bac0-8a749b5c187b" providerId="ADAL" clId="{9DAD34A0-177B-4FC2-96C6-4974C43F521B}" dt="2026-07-07T14:34:09.816" v="2024" actId="113"/>
          <ac:graphicFrameMkLst>
            <pc:docMk/>
            <pc:sldMk cId="1514249308" sldId="259"/>
            <ac:graphicFrameMk id="7" creationId="{17A2DFBF-9AAE-3063-DEA1-AA0312531853}"/>
          </ac:graphicFrameMkLst>
        </pc:graphicFrameChg>
        <pc:picChg chg="add mod">
          <ac:chgData name="Sthephanny Constanza Cruz Torres" userId="ca1cdfae-73be-45dc-bac0-8a749b5c187b" providerId="ADAL" clId="{9DAD34A0-177B-4FC2-96C6-4974C43F521B}" dt="2026-07-07T14:32:51.258" v="2016" actId="14100"/>
          <ac:picMkLst>
            <pc:docMk/>
            <pc:sldMk cId="1514249308" sldId="259"/>
            <ac:picMk id="4" creationId="{5B6B4175-ACF5-FDD6-DC97-9B6634B056D3}"/>
          </ac:picMkLst>
        </pc:picChg>
        <pc:picChg chg="del">
          <ac:chgData name="Sthephanny Constanza Cruz Torres" userId="ca1cdfae-73be-45dc-bac0-8a749b5c187b" providerId="ADAL" clId="{9DAD34A0-177B-4FC2-96C6-4974C43F521B}" dt="2026-07-07T14:32:46.785" v="2013" actId="478"/>
          <ac:picMkLst>
            <pc:docMk/>
            <pc:sldMk cId="1514249308" sldId="259"/>
            <ac:picMk id="9" creationId="{34677969-E8FB-01F8-0805-AF5B6E9A23E0}"/>
          </ac:picMkLst>
        </pc:picChg>
      </pc:sldChg>
      <pc:sldChg chg="addSp delSp modSp mod">
        <pc:chgData name="Sthephanny Constanza Cruz Torres" userId="ca1cdfae-73be-45dc-bac0-8a749b5c187b" providerId="ADAL" clId="{9DAD34A0-177B-4FC2-96C6-4974C43F521B}" dt="2026-07-07T14:35:48.365" v="2029" actId="1076"/>
        <pc:sldMkLst>
          <pc:docMk/>
          <pc:sldMk cId="3508192768" sldId="260"/>
        </pc:sldMkLst>
        <pc:spChg chg="mod">
          <ac:chgData name="Sthephanny Constanza Cruz Torres" userId="ca1cdfae-73be-45dc-bac0-8a749b5c187b" providerId="ADAL" clId="{9DAD34A0-177B-4FC2-96C6-4974C43F521B}" dt="2026-07-03T21:06:36.895" v="1319" actId="20577"/>
          <ac:spMkLst>
            <pc:docMk/>
            <pc:sldMk cId="3508192768" sldId="260"/>
            <ac:spMk id="2" creationId="{B18F47D1-FA86-ADA2-6C54-51772E034785}"/>
          </ac:spMkLst>
        </pc:spChg>
        <pc:spChg chg="mod">
          <ac:chgData name="Sthephanny Constanza Cruz Torres" userId="ca1cdfae-73be-45dc-bac0-8a749b5c187b" providerId="ADAL" clId="{9DAD34A0-177B-4FC2-96C6-4974C43F521B}" dt="2026-07-03T21:05:29.369" v="1314" actId="20577"/>
          <ac:spMkLst>
            <pc:docMk/>
            <pc:sldMk cId="3508192768" sldId="260"/>
            <ac:spMk id="6" creationId="{425D8555-FEEB-A295-691E-0F85BEE6AE3C}"/>
          </ac:spMkLst>
        </pc:spChg>
        <pc:graphicFrameChg chg="add mod modGraphic">
          <ac:chgData name="Sthephanny Constanza Cruz Torres" userId="ca1cdfae-73be-45dc-bac0-8a749b5c187b" providerId="ADAL" clId="{9DAD34A0-177B-4FC2-96C6-4974C43F521B}" dt="2026-07-07T14:34:21.158" v="2026" actId="14734"/>
          <ac:graphicFrameMkLst>
            <pc:docMk/>
            <pc:sldMk cId="3508192768" sldId="260"/>
            <ac:graphicFrameMk id="3" creationId="{9E18A21B-C15A-6347-4082-C324BFD60E7E}"/>
          </ac:graphicFrameMkLst>
        </pc:graphicFrameChg>
        <pc:picChg chg="add mod">
          <ac:chgData name="Sthephanny Constanza Cruz Torres" userId="ca1cdfae-73be-45dc-bac0-8a749b5c187b" providerId="ADAL" clId="{9DAD34A0-177B-4FC2-96C6-4974C43F521B}" dt="2026-07-07T14:35:48.365" v="2029" actId="1076"/>
          <ac:picMkLst>
            <pc:docMk/>
            <pc:sldMk cId="3508192768" sldId="260"/>
            <ac:picMk id="5" creationId="{AD3896FC-981D-DD2D-5974-17F6502595DB}"/>
          </ac:picMkLst>
        </pc:picChg>
        <pc:picChg chg="del">
          <ac:chgData name="Sthephanny Constanza Cruz Torres" userId="ca1cdfae-73be-45dc-bac0-8a749b5c187b" providerId="ADAL" clId="{9DAD34A0-177B-4FC2-96C6-4974C43F521B}" dt="2026-07-07T14:35:44.176" v="2027" actId="478"/>
          <ac:picMkLst>
            <pc:docMk/>
            <pc:sldMk cId="3508192768" sldId="260"/>
            <ac:picMk id="9" creationId="{92A0361F-A28E-8EB0-74D0-BC42A2391765}"/>
          </ac:picMkLst>
        </pc:picChg>
      </pc:sldChg>
      <pc:sldChg chg="addSp delSp modSp mod">
        <pc:chgData name="Sthephanny Constanza Cruz Torres" userId="ca1cdfae-73be-45dc-bac0-8a749b5c187b" providerId="ADAL" clId="{9DAD34A0-177B-4FC2-96C6-4974C43F521B}" dt="2026-07-07T14:49:15.286" v="2035" actId="1076"/>
        <pc:sldMkLst>
          <pc:docMk/>
          <pc:sldMk cId="2224199290" sldId="263"/>
        </pc:sldMkLst>
        <pc:spChg chg="mod">
          <ac:chgData name="Sthephanny Constanza Cruz Torres" userId="ca1cdfae-73be-45dc-bac0-8a749b5c187b" providerId="ADAL" clId="{9DAD34A0-177B-4FC2-96C6-4974C43F521B}" dt="2026-07-03T21:18:51.308" v="1329" actId="20577"/>
          <ac:spMkLst>
            <pc:docMk/>
            <pc:sldMk cId="2224199290" sldId="263"/>
            <ac:spMk id="2" creationId="{CA11DE08-F1D7-2FB6-B35D-B8959CE064C8}"/>
          </ac:spMkLst>
        </pc:spChg>
        <pc:spChg chg="mod">
          <ac:chgData name="Sthephanny Constanza Cruz Torres" userId="ca1cdfae-73be-45dc-bac0-8a749b5c187b" providerId="ADAL" clId="{9DAD34A0-177B-4FC2-96C6-4974C43F521B}" dt="2026-07-03T21:18:45.531" v="1327" actId="20577"/>
          <ac:spMkLst>
            <pc:docMk/>
            <pc:sldMk cId="2224199290" sldId="263"/>
            <ac:spMk id="6" creationId="{884396DD-8750-A08A-6CC2-AD5590E39D55}"/>
          </ac:spMkLst>
        </pc:spChg>
        <pc:picChg chg="add mod">
          <ac:chgData name="Sthephanny Constanza Cruz Torres" userId="ca1cdfae-73be-45dc-bac0-8a749b5c187b" providerId="ADAL" clId="{9DAD34A0-177B-4FC2-96C6-4974C43F521B}" dt="2026-07-07T14:49:15.286" v="2035" actId="1076"/>
          <ac:picMkLst>
            <pc:docMk/>
            <pc:sldMk cId="2224199290" sldId="263"/>
            <ac:picMk id="4" creationId="{FB5771F6-C9D7-1A21-C178-D14DEF4498E3}"/>
          </ac:picMkLst>
        </pc:picChg>
        <pc:picChg chg="del">
          <ac:chgData name="Sthephanny Constanza Cruz Torres" userId="ca1cdfae-73be-45dc-bac0-8a749b5c187b" providerId="ADAL" clId="{9DAD34A0-177B-4FC2-96C6-4974C43F521B}" dt="2026-07-07T14:37:07.264" v="2030" actId="478"/>
          <ac:picMkLst>
            <pc:docMk/>
            <pc:sldMk cId="2224199290" sldId="263"/>
            <ac:picMk id="7" creationId="{BF47CF74-3C18-4A50-7790-460F56DBF9BC}"/>
          </ac:picMkLst>
        </pc:picChg>
      </pc:sldChg>
      <pc:sldChg chg="addSp delSp modSp mod">
        <pc:chgData name="Sthephanny Constanza Cruz Torres" userId="ca1cdfae-73be-45dc-bac0-8a749b5c187b" providerId="ADAL" clId="{9DAD34A0-177B-4FC2-96C6-4974C43F521B}" dt="2026-07-07T15:28:04.718" v="2060" actId="1076"/>
        <pc:sldMkLst>
          <pc:docMk/>
          <pc:sldMk cId="2892225664" sldId="264"/>
        </pc:sldMkLst>
        <pc:spChg chg="mod">
          <ac:chgData name="Sthephanny Constanza Cruz Torres" userId="ca1cdfae-73be-45dc-bac0-8a749b5c187b" providerId="ADAL" clId="{9DAD34A0-177B-4FC2-96C6-4974C43F521B}" dt="2026-07-03T21:18:58.232" v="1331" actId="20577"/>
          <ac:spMkLst>
            <pc:docMk/>
            <pc:sldMk cId="2892225664" sldId="264"/>
            <ac:spMk id="2" creationId="{A7316B4F-3C66-3851-7312-3C306C537D22}"/>
          </ac:spMkLst>
        </pc:spChg>
        <pc:spChg chg="mod">
          <ac:chgData name="Sthephanny Constanza Cruz Torres" userId="ca1cdfae-73be-45dc-bac0-8a749b5c187b" providerId="ADAL" clId="{9DAD34A0-177B-4FC2-96C6-4974C43F521B}" dt="2026-07-07T15:28:02.089" v="2059" actId="1076"/>
          <ac:spMkLst>
            <pc:docMk/>
            <pc:sldMk cId="2892225664" sldId="264"/>
            <ac:spMk id="4" creationId="{C053F37E-ECE3-B38D-B7FF-5B304AF95B8D}"/>
          </ac:spMkLst>
        </pc:spChg>
        <pc:picChg chg="add mod">
          <ac:chgData name="Sthephanny Constanza Cruz Torres" userId="ca1cdfae-73be-45dc-bac0-8a749b5c187b" providerId="ADAL" clId="{9DAD34A0-177B-4FC2-96C6-4974C43F521B}" dt="2026-07-07T15:28:04.718" v="2060" actId="1076"/>
          <ac:picMkLst>
            <pc:docMk/>
            <pc:sldMk cId="2892225664" sldId="264"/>
            <ac:picMk id="5" creationId="{FBD30D6C-FDFD-D4AE-5B6B-26F6D3AC2A06}"/>
          </ac:picMkLst>
        </pc:picChg>
        <pc:picChg chg="del mod">
          <ac:chgData name="Sthephanny Constanza Cruz Torres" userId="ca1cdfae-73be-45dc-bac0-8a749b5c187b" providerId="ADAL" clId="{9DAD34A0-177B-4FC2-96C6-4974C43F521B}" dt="2026-07-07T15:27:52.819" v="2054" actId="478"/>
          <ac:picMkLst>
            <pc:docMk/>
            <pc:sldMk cId="2892225664" sldId="264"/>
            <ac:picMk id="7" creationId="{DC10D406-D7FE-2852-84CA-7E9D3AA99FC9}"/>
          </ac:picMkLst>
        </pc:picChg>
        <pc:picChg chg="add mod">
          <ac:chgData name="Sthephanny Constanza Cruz Torres" userId="ca1cdfae-73be-45dc-bac0-8a749b5c187b" providerId="ADAL" clId="{9DAD34A0-177B-4FC2-96C6-4974C43F521B}" dt="2026-07-03T21:38:45.036" v="1411" actId="14100"/>
          <ac:picMkLst>
            <pc:docMk/>
            <pc:sldMk cId="2892225664" sldId="264"/>
            <ac:picMk id="13" creationId="{D0A4AEFD-019E-727B-AF5B-145AC30CA24A}"/>
          </ac:picMkLst>
        </pc:picChg>
      </pc:sldChg>
      <pc:sldChg chg="addSp delSp modSp mod">
        <pc:chgData name="Sthephanny Constanza Cruz Torres" userId="ca1cdfae-73be-45dc-bac0-8a749b5c187b" providerId="ADAL" clId="{9DAD34A0-177B-4FC2-96C6-4974C43F521B}" dt="2026-07-07T15:32:50.287" v="2067" actId="14100"/>
        <pc:sldMkLst>
          <pc:docMk/>
          <pc:sldMk cId="2821541751" sldId="265"/>
        </pc:sldMkLst>
        <pc:spChg chg="mod">
          <ac:chgData name="Sthephanny Constanza Cruz Torres" userId="ca1cdfae-73be-45dc-bac0-8a749b5c187b" providerId="ADAL" clId="{9DAD34A0-177B-4FC2-96C6-4974C43F521B}" dt="2026-07-03T21:38:59.929" v="1413" actId="20577"/>
          <ac:spMkLst>
            <pc:docMk/>
            <pc:sldMk cId="2821541751" sldId="265"/>
            <ac:spMk id="2" creationId="{8D3DCEC7-D1DB-8A32-C5E9-26E743F3252A}"/>
          </ac:spMkLst>
        </pc:spChg>
        <pc:spChg chg="mod">
          <ac:chgData name="Sthephanny Constanza Cruz Torres" userId="ca1cdfae-73be-45dc-bac0-8a749b5c187b" providerId="ADAL" clId="{9DAD34A0-177B-4FC2-96C6-4974C43F521B}" dt="2026-07-07T15:32:48.122" v="2066" actId="1076"/>
          <ac:spMkLst>
            <pc:docMk/>
            <pc:sldMk cId="2821541751" sldId="265"/>
            <ac:spMk id="5" creationId="{5FAB15A3-10A3-53AD-8B95-F01FB9A7FBD0}"/>
          </ac:spMkLst>
        </pc:spChg>
        <pc:picChg chg="add mod">
          <ac:chgData name="Sthephanny Constanza Cruz Torres" userId="ca1cdfae-73be-45dc-bac0-8a749b5c187b" providerId="ADAL" clId="{9DAD34A0-177B-4FC2-96C6-4974C43F521B}" dt="2026-07-07T15:32:50.287" v="2067" actId="14100"/>
          <ac:picMkLst>
            <pc:docMk/>
            <pc:sldMk cId="2821541751" sldId="265"/>
            <ac:picMk id="6" creationId="{15FF2944-48CE-195A-AF85-215E1AD3C0C1}"/>
          </ac:picMkLst>
        </pc:picChg>
        <pc:picChg chg="del mod">
          <ac:chgData name="Sthephanny Constanza Cruz Torres" userId="ca1cdfae-73be-45dc-bac0-8a749b5c187b" providerId="ADAL" clId="{9DAD34A0-177B-4FC2-96C6-4974C43F521B}" dt="2026-07-07T15:28:21.954" v="2061" actId="478"/>
          <ac:picMkLst>
            <pc:docMk/>
            <pc:sldMk cId="2821541751" sldId="265"/>
            <ac:picMk id="8" creationId="{10ACFAE4-56DB-3379-5027-CA9F3D83462F}"/>
          </ac:picMkLst>
        </pc:picChg>
        <pc:picChg chg="add mod">
          <ac:chgData name="Sthephanny Constanza Cruz Torres" userId="ca1cdfae-73be-45dc-bac0-8a749b5c187b" providerId="ADAL" clId="{9DAD34A0-177B-4FC2-96C6-4974C43F521B}" dt="2026-07-03T21:48:27.228" v="1448" actId="1076"/>
          <ac:picMkLst>
            <pc:docMk/>
            <pc:sldMk cId="2821541751" sldId="265"/>
            <ac:picMk id="9" creationId="{71ADA06C-1A60-4A81-A71C-BC2EEDF1FB0C}"/>
          </ac:picMkLst>
        </pc:picChg>
      </pc:sldChg>
      <pc:sldChg chg="addSp delSp modSp mod">
        <pc:chgData name="Sthephanny Constanza Cruz Torres" userId="ca1cdfae-73be-45dc-bac0-8a749b5c187b" providerId="ADAL" clId="{9DAD34A0-177B-4FC2-96C6-4974C43F521B}" dt="2026-07-07T15:32:58.824" v="2070" actId="404"/>
        <pc:sldMkLst>
          <pc:docMk/>
          <pc:sldMk cId="1982283269" sldId="267"/>
        </pc:sldMkLst>
        <pc:spChg chg="mod">
          <ac:chgData name="Sthephanny Constanza Cruz Torres" userId="ca1cdfae-73be-45dc-bac0-8a749b5c187b" providerId="ADAL" clId="{9DAD34A0-177B-4FC2-96C6-4974C43F521B}" dt="2026-07-07T15:32:58.824" v="2070" actId="404"/>
          <ac:spMkLst>
            <pc:docMk/>
            <pc:sldMk cId="1982283269" sldId="267"/>
            <ac:spMk id="3" creationId="{D3220A87-F6E4-865A-2E69-345C9834D0EE}"/>
          </ac:spMkLst>
        </pc:spChg>
        <pc:spChg chg="mod">
          <ac:chgData name="Sthephanny Constanza Cruz Torres" userId="ca1cdfae-73be-45dc-bac0-8a749b5c187b" providerId="ADAL" clId="{9DAD34A0-177B-4FC2-96C6-4974C43F521B}" dt="2026-07-07T14:52:43.018" v="2036"/>
          <ac:spMkLst>
            <pc:docMk/>
            <pc:sldMk cId="1982283269" sldId="267"/>
            <ac:spMk id="5" creationId="{8664ECBF-18CB-E884-0D67-DF7167529817}"/>
          </ac:spMkLst>
        </pc:spChg>
        <pc:spChg chg="mod">
          <ac:chgData name="Sthephanny Constanza Cruz Torres" userId="ca1cdfae-73be-45dc-bac0-8a749b5c187b" providerId="ADAL" clId="{9DAD34A0-177B-4FC2-96C6-4974C43F521B}" dt="2026-07-07T14:52:43.018" v="2036"/>
          <ac:spMkLst>
            <pc:docMk/>
            <pc:sldMk cId="1982283269" sldId="267"/>
            <ac:spMk id="6" creationId="{996C1E6F-24D2-5602-39D3-8ED4BD19EAA8}"/>
          </ac:spMkLst>
        </pc:spChg>
        <pc:spChg chg="add del mod">
          <ac:chgData name="Sthephanny Constanza Cruz Torres" userId="ca1cdfae-73be-45dc-bac0-8a749b5c187b" providerId="ADAL" clId="{9DAD34A0-177B-4FC2-96C6-4974C43F521B}" dt="2026-07-07T14:52:56.310" v="2043" actId="1076"/>
          <ac:spMkLst>
            <pc:docMk/>
            <pc:sldMk cId="1982283269" sldId="267"/>
            <ac:spMk id="8" creationId="{842AB112-571D-0082-F17E-C5EEAB19F413}"/>
          </ac:spMkLst>
        </pc:spChg>
        <pc:spChg chg="mod">
          <ac:chgData name="Sthephanny Constanza Cruz Torres" userId="ca1cdfae-73be-45dc-bac0-8a749b5c187b" providerId="ADAL" clId="{9DAD34A0-177B-4FC2-96C6-4974C43F521B}" dt="2026-07-07T14:52:56.310" v="2043" actId="1076"/>
          <ac:spMkLst>
            <pc:docMk/>
            <pc:sldMk cId="1982283269" sldId="267"/>
            <ac:spMk id="9" creationId="{A029F181-650F-BD0A-3D02-24F2BBB077A4}"/>
          </ac:spMkLst>
        </pc:spChg>
        <pc:grpChg chg="add del mod">
          <ac:chgData name="Sthephanny Constanza Cruz Torres" userId="ca1cdfae-73be-45dc-bac0-8a749b5c187b" providerId="ADAL" clId="{9DAD34A0-177B-4FC2-96C6-4974C43F521B}" dt="2026-07-07T14:52:48" v="2038" actId="478"/>
          <ac:grpSpMkLst>
            <pc:docMk/>
            <pc:sldMk cId="1982283269" sldId="267"/>
            <ac:grpSpMk id="4" creationId="{72B5C60E-401A-45B7-DCFB-5E7FC879A461}"/>
          </ac:grpSpMkLst>
        </pc:grpChg>
        <pc:grpChg chg="add del mod">
          <ac:chgData name="Sthephanny Constanza Cruz Torres" userId="ca1cdfae-73be-45dc-bac0-8a749b5c187b" providerId="ADAL" clId="{9DAD34A0-177B-4FC2-96C6-4974C43F521B}" dt="2026-07-07T14:52:56.310" v="2043" actId="1076"/>
          <ac:grpSpMkLst>
            <pc:docMk/>
            <pc:sldMk cId="1982283269" sldId="267"/>
            <ac:grpSpMk id="7" creationId="{0393D136-11DE-179A-928F-C998E261B56C}"/>
          </ac:grpSpMkLst>
        </pc:grpChg>
        <pc:picChg chg="add del mod">
          <ac:chgData name="Sthephanny Constanza Cruz Torres" userId="ca1cdfae-73be-45dc-bac0-8a749b5c187b" providerId="ADAL" clId="{9DAD34A0-177B-4FC2-96C6-4974C43F521B}" dt="2026-07-07T14:53:45.311" v="2049" actId="478"/>
          <ac:picMkLst>
            <pc:docMk/>
            <pc:sldMk cId="1982283269" sldId="267"/>
            <ac:picMk id="11" creationId="{54AC517D-CD5E-8DD4-0A8D-CC9204F82D7B}"/>
          </ac:picMkLst>
        </pc:picChg>
        <pc:picChg chg="add mod">
          <ac:chgData name="Sthephanny Constanza Cruz Torres" userId="ca1cdfae-73be-45dc-bac0-8a749b5c187b" providerId="ADAL" clId="{9DAD34A0-177B-4FC2-96C6-4974C43F521B}" dt="2026-07-07T15:19:35.004" v="2051" actId="1076"/>
          <ac:picMkLst>
            <pc:docMk/>
            <pc:sldMk cId="1982283269" sldId="267"/>
            <ac:picMk id="13" creationId="{D7D873A8-FFDC-51DA-2BA1-40C5340C69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86345-6E9F-4007-B7C5-35A9B4DE19FB}" type="datetimeFigureOut">
              <a:rPr lang="es-CO" smtClean="0"/>
              <a:t>21/08/2026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3FDD4-7C0C-47AC-880D-1088B150BF7C}" type="slidenum">
              <a:rPr lang="es-CO" smtClean="0"/>
              <a:t>‹Nº›</a:t>
            </a:fld>
            <a:endParaRPr lang="es-CO"/>
          </a:p>
        </p:txBody>
      </p:sp>
    </p:spTree>
    <p:extLst>
      <p:ext uri="{BB962C8B-B14F-4D97-AF65-F5344CB8AC3E}">
        <p14:creationId xmlns:p14="http://schemas.microsoft.com/office/powerpoint/2010/main" val="407879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21/08/2026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982038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21/08/2026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636867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0168F98-BA8E-427B-A26E-44F45B6A7928}" type="datetimeFigureOut">
              <a:rPr lang="es-CO" smtClean="0"/>
              <a:t>21/08/2026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20118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0168F98-BA8E-427B-A26E-44F45B6A7928}" type="datetimeFigureOut">
              <a:rPr lang="es-CO" smtClean="0"/>
              <a:t>21/08/2026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1711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0168F98-BA8E-427B-A26E-44F45B6A7928}" type="datetimeFigureOut">
              <a:rPr lang="es-CO" smtClean="0"/>
              <a:t>21/08/2026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273986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0168F98-BA8E-427B-A26E-44F45B6A7928}" type="datetimeFigureOut">
              <a:rPr lang="es-CO" smtClean="0"/>
              <a:t>21/08/2026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247142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68F98-BA8E-427B-A26E-44F45B6A7928}" type="datetimeFigureOut">
              <a:rPr lang="es-CO" smtClean="0"/>
              <a:t>21/08/2026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4237799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0168F98-BA8E-427B-A26E-44F45B6A7928}" type="datetimeFigureOut">
              <a:rPr lang="es-CO" smtClean="0"/>
              <a:t>21/08/2026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516851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0168F98-BA8E-427B-A26E-44F45B6A7928}" type="datetimeFigureOut">
              <a:rPr lang="es-CO" smtClean="0"/>
              <a:t>21/08/2026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076783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21/08/2026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723054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21/08/2026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610834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168F98-BA8E-427B-A26E-44F45B6A7928}" type="datetimeFigureOut">
              <a:rPr lang="es-CO" smtClean="0"/>
              <a:t>21/08/2026</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CB7AAF-D1E4-43F2-B8F7-1B8AD1BB9EC2}" type="slidenum">
              <a:rPr lang="es-CO" smtClean="0"/>
              <a:t>‹Nº›</a:t>
            </a:fld>
            <a:endParaRPr lang="es-CO"/>
          </a:p>
        </p:txBody>
      </p:sp>
    </p:spTree>
    <p:extLst>
      <p:ext uri="{BB962C8B-B14F-4D97-AF65-F5344CB8AC3E}">
        <p14:creationId xmlns:p14="http://schemas.microsoft.com/office/powerpoint/2010/main" val="676763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4">
            <a:extLst>
              <a:ext uri="{FF2B5EF4-FFF2-40B4-BE49-F238E27FC236}">
                <a16:creationId xmlns:a16="http://schemas.microsoft.com/office/drawing/2014/main" id="{A710C632-A03E-AF3F-F551-46DAA8445A85}"/>
              </a:ext>
            </a:extLst>
          </p:cNvPr>
          <p:cNvPicPr>
            <a:picLocks/>
          </p:cNvPicPr>
          <p:nvPr/>
        </p:nvPicPr>
        <p:blipFill>
          <a:blip r:embed="rId2" cstate="print"/>
          <a:stretch>
            <a:fillRect/>
          </a:stretch>
        </p:blipFill>
        <p:spPr>
          <a:xfrm>
            <a:off x="1722459" y="1895255"/>
            <a:ext cx="3114715" cy="2557874"/>
          </a:xfrm>
          <a:prstGeom prst="rect">
            <a:avLst/>
          </a:prstGeom>
        </p:spPr>
      </p:pic>
      <p:cxnSp>
        <p:nvCxnSpPr>
          <p:cNvPr id="40" name="Straight Connector 39">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8A00B088-69FB-F436-27E3-3B69264B7291}"/>
              </a:ext>
            </a:extLst>
          </p:cNvPr>
          <p:cNvSpPr txBox="1"/>
          <p:nvPr/>
        </p:nvSpPr>
        <p:spPr>
          <a:xfrm>
            <a:off x="6388319" y="1752264"/>
            <a:ext cx="4762495" cy="1421928"/>
          </a:xfrm>
          <a:prstGeom prst="rect">
            <a:avLst/>
          </a:prstGeom>
        </p:spPr>
        <p:txBody>
          <a:bodyPr vert="horz" lIns="91440" tIns="45720" rIns="91440" bIns="45720" rtlCol="0" anchor="b">
            <a:normAutofit/>
          </a:bodyPr>
          <a:lstStyle>
            <a:lvl1pPr defTabSz="914400">
              <a:lnSpc>
                <a:spcPct val="90000"/>
              </a:lnSpc>
              <a:spcBef>
                <a:spcPct val="0"/>
              </a:spcBef>
              <a:buNone/>
              <a:defRPr sz="2400" b="1">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defRPr>
            </a:lvl1pPr>
          </a:lstStyle>
          <a:p>
            <a:pPr algn="ctr"/>
            <a:r>
              <a:rPr lang="es-MX" sz="2000" dirty="0">
                <a:solidFill>
                  <a:schemeClr val="tx2">
                    <a:lumMod val="75000"/>
                    <a:lumOff val="25000"/>
                  </a:schemeClr>
                </a:solidFill>
              </a:rPr>
              <a:t>INFORME DE EJECUCIÓN PRESUPUESTAL</a:t>
            </a:r>
          </a:p>
          <a:p>
            <a:endParaRPr lang="es-MX" sz="2000" dirty="0">
              <a:solidFill>
                <a:schemeClr val="tx2">
                  <a:lumMod val="75000"/>
                  <a:lumOff val="25000"/>
                </a:schemeClr>
              </a:solidFill>
            </a:endParaRPr>
          </a:p>
          <a:p>
            <a:pPr algn="ctr"/>
            <a:r>
              <a:rPr lang="es-MX" sz="2000" dirty="0">
                <a:solidFill>
                  <a:schemeClr val="tx2">
                    <a:lumMod val="75000"/>
                    <a:lumOff val="25000"/>
                  </a:schemeClr>
                </a:solidFill>
              </a:rPr>
              <a:t>Julio 2026</a:t>
            </a:r>
          </a:p>
        </p:txBody>
      </p:sp>
      <p:sp>
        <p:nvSpPr>
          <p:cNvPr id="7" name="Marcador de contenido 2">
            <a:extLst>
              <a:ext uri="{FF2B5EF4-FFF2-40B4-BE49-F238E27FC236}">
                <a16:creationId xmlns:a16="http://schemas.microsoft.com/office/drawing/2014/main" id="{94FE42D0-F88B-B07F-9017-86378DC169F4}"/>
              </a:ext>
            </a:extLst>
          </p:cNvPr>
          <p:cNvSpPr txBox="1">
            <a:spLocks/>
          </p:cNvSpPr>
          <p:nvPr/>
        </p:nvSpPr>
        <p:spPr>
          <a:xfrm>
            <a:off x="6926178" y="2775313"/>
            <a:ext cx="4343399" cy="384265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800" dirty="0">
                <a:latin typeface="Montserrat" panose="00000500000000000000" pitchFamily="2" charset="0"/>
              </a:rPr>
              <a:t>Proyecto: Sthephanny Constanza Cruz Torres</a:t>
            </a:r>
          </a:p>
          <a:p>
            <a:pPr marL="0" indent="0" algn="r">
              <a:buNone/>
            </a:pPr>
            <a:r>
              <a:rPr lang="es-CO" sz="800" dirty="0">
                <a:latin typeface="Montserrat" panose="00000500000000000000" pitchFamily="2" charset="0"/>
              </a:rPr>
              <a:t>Contratista Grupo de Recursos Financieros</a:t>
            </a:r>
          </a:p>
          <a:p>
            <a:pPr marL="0" indent="0" algn="r">
              <a:buNone/>
            </a:pPr>
            <a:endParaRPr lang="es-CO" sz="800" dirty="0">
              <a:latin typeface="Montserrat" panose="00000500000000000000" pitchFamily="2" charset="0"/>
            </a:endParaRPr>
          </a:p>
          <a:p>
            <a:pPr marL="0" indent="0" algn="r">
              <a:buNone/>
            </a:pPr>
            <a:r>
              <a:rPr lang="es-CO" sz="800" dirty="0">
                <a:latin typeface="Montserrat" panose="00000500000000000000" pitchFamily="2" charset="0"/>
              </a:rPr>
              <a:t>Revisó y Aprobó: Sonia Esperanza Gualteros Matallana</a:t>
            </a:r>
          </a:p>
          <a:p>
            <a:pPr marL="0" indent="0" algn="r">
              <a:buNone/>
            </a:pPr>
            <a:r>
              <a:rPr lang="es-CO" sz="800" dirty="0">
                <a:latin typeface="Montserrat" panose="00000500000000000000" pitchFamily="2" charset="0"/>
              </a:rPr>
              <a:t>Coordinadora Grupo de Recursos Financieros</a:t>
            </a:r>
            <a:endParaRPr lang="es-ES" sz="800" dirty="0">
              <a:latin typeface="Montserrat" panose="00000500000000000000" pitchFamily="2" charset="0"/>
            </a:endParaRPr>
          </a:p>
        </p:txBody>
      </p:sp>
    </p:spTree>
    <p:extLst>
      <p:ext uri="{BB962C8B-B14F-4D97-AF65-F5344CB8AC3E}">
        <p14:creationId xmlns:p14="http://schemas.microsoft.com/office/powerpoint/2010/main" val="890449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0395C50-F45A-B1B6-948D-9A26572E98A7}"/>
              </a:ext>
            </a:extLst>
          </p:cNvPr>
          <p:cNvSpPr>
            <a:spLocks noGrp="1"/>
          </p:cNvSpPr>
          <p:nvPr>
            <p:ph type="title"/>
          </p:nvPr>
        </p:nvSpPr>
        <p:spPr>
          <a:xfrm>
            <a:off x="411479" y="1273254"/>
            <a:ext cx="7919721" cy="834027"/>
          </a:xfrm>
        </p:spPr>
        <p:txBody>
          <a:bodyPr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DATOS GENERALES</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ASIGNACIÓN PRESUPUESTO AÑO 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56" name="Rectangle 55">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 name="Rectangle 57">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626E694E-4DE5-8EBD-C9EB-763A91AED3FD}"/>
              </a:ext>
            </a:extLst>
          </p:cNvPr>
          <p:cNvSpPr>
            <a:spLocks noGrp="1"/>
          </p:cNvSpPr>
          <p:nvPr>
            <p:ph idx="1"/>
          </p:nvPr>
        </p:nvSpPr>
        <p:spPr>
          <a:xfrm>
            <a:off x="685799" y="3164280"/>
            <a:ext cx="6751321" cy="2053797"/>
          </a:xfrm>
        </p:spPr>
        <p:txBody>
          <a:bodyPr>
            <a:normAutofit/>
          </a:bodyPr>
          <a:lstStyle/>
          <a:p>
            <a:pPr marL="0" indent="0" algn="ctr">
              <a:buNone/>
            </a:pPr>
            <a:r>
              <a:rPr lang="es-ES" sz="1400" dirty="0">
                <a:latin typeface="Montserrat" panose="00000500000000000000" pitchFamily="2" charset="0"/>
              </a:rPr>
              <a:t>Mediante Resolución </a:t>
            </a:r>
            <a:r>
              <a:rPr lang="es-ES" sz="1400" b="1" dirty="0" err="1">
                <a:latin typeface="Montserrat" panose="00000500000000000000" pitchFamily="2" charset="0"/>
              </a:rPr>
              <a:t>Nº</a:t>
            </a:r>
            <a:r>
              <a:rPr lang="es-ES" sz="1400" b="1" dirty="0">
                <a:latin typeface="Montserrat" panose="00000500000000000000" pitchFamily="2" charset="0"/>
              </a:rPr>
              <a:t>. 2026100000007CS</a:t>
            </a:r>
            <a:r>
              <a:rPr lang="es-ES" sz="1400" dirty="0">
                <a:latin typeface="Montserrat" panose="00000500000000000000" pitchFamily="2" charset="0"/>
              </a:rPr>
              <a:t>, datada en el Despacho del Superintendente, el 2 de enero de 2026; por la cual se realiza la desagregación del Presupuesto de Gastos de Funcionamiento y Gastos de Inversión de la Superintendencia de Vigilancia y Seguridad Privada -SUPERVIGILANCIA- para la vigencia fiscal 2026, asignado por el Gobierno Nacional a través del Decreto 1477 del 30 de diciembre de 2025 (…)</a:t>
            </a:r>
            <a:endParaRPr lang="es-CO" sz="1400" dirty="0">
              <a:latin typeface="Montserrat" panose="00000500000000000000" pitchFamily="2" charset="0"/>
            </a:endParaRPr>
          </a:p>
        </p:txBody>
      </p:sp>
      <p:pic>
        <p:nvPicPr>
          <p:cNvPr id="46" name="Imagen 45">
            <a:extLst>
              <a:ext uri="{FF2B5EF4-FFF2-40B4-BE49-F238E27FC236}">
                <a16:creationId xmlns:a16="http://schemas.microsoft.com/office/drawing/2014/main" id="{AEBCAD9A-7ADF-C3C3-BFF1-286CF0441FB4}"/>
              </a:ext>
            </a:extLst>
          </p:cNvPr>
          <p:cNvPicPr>
            <a:picLocks noChangeAspect="1"/>
          </p:cNvPicPr>
          <p:nvPr/>
        </p:nvPicPr>
        <p:blipFill>
          <a:blip r:embed="rId2"/>
          <a:stretch>
            <a:fillRect/>
          </a:stretch>
        </p:blipFill>
        <p:spPr>
          <a:xfrm>
            <a:off x="8439237" y="1129877"/>
            <a:ext cx="2288751" cy="4598246"/>
          </a:xfrm>
          <a:prstGeom prst="rect">
            <a:avLst/>
          </a:prstGeom>
        </p:spPr>
      </p:pic>
    </p:spTree>
    <p:extLst>
      <p:ext uri="{BB962C8B-B14F-4D97-AF65-F5344CB8AC3E}">
        <p14:creationId xmlns:p14="http://schemas.microsoft.com/office/powerpoint/2010/main" val="371750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82A23-DEA3-82C5-2002-12CECB78E9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8FCC3ED-A3B2-CADD-169A-63CF24C65059}"/>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APROPIACIÓN VIGENTE - GENERAL</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PRESUPUESTO AÑO 2026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3" name="Marcador de contenido 2">
            <a:extLst>
              <a:ext uri="{FF2B5EF4-FFF2-40B4-BE49-F238E27FC236}">
                <a16:creationId xmlns:a16="http://schemas.microsoft.com/office/drawing/2014/main" id="{6534103C-E114-78A6-1AA0-89AE8DE5F472}"/>
              </a:ext>
            </a:extLst>
          </p:cNvPr>
          <p:cNvSpPr>
            <a:spLocks noGrp="1"/>
          </p:cNvSpPr>
          <p:nvPr>
            <p:ph idx="1"/>
          </p:nvPr>
        </p:nvSpPr>
        <p:spPr>
          <a:xfrm>
            <a:off x="1508759" y="1685378"/>
            <a:ext cx="8814817" cy="557784"/>
          </a:xfrm>
        </p:spPr>
        <p:txBody>
          <a:bodyPr anchor="ctr">
            <a:normAutofit fontScale="70000" lnSpcReduction="20000"/>
          </a:bodyPr>
          <a:lstStyle/>
          <a:p>
            <a:pPr marL="0" indent="0" algn="just">
              <a:buNone/>
            </a:pPr>
            <a:r>
              <a:rPr lang="es-ES" sz="1600" b="1" dirty="0">
                <a:solidFill>
                  <a:schemeClr val="accent3">
                    <a:lumMod val="75000"/>
                  </a:schemeClr>
                </a:solidFill>
                <a:latin typeface="Montserrat" panose="00000500000000000000" pitchFamily="2" charset="0"/>
              </a:rPr>
              <a:t>CONCEPTO GENERAL: </a:t>
            </a:r>
            <a:r>
              <a:rPr lang="es-ES" sz="1600" dirty="0">
                <a:latin typeface="Montserrat" panose="00000500000000000000" pitchFamily="2" charset="0"/>
              </a:rPr>
              <a:t>La Apropiación Vigente representa el monto presupuestal legalmente autorizado y actualizado con el que cuenta una entidad para atender sus compromisos durante la vigencia. Es decir, es la base sobre la cual normalmente se analiza: Compromisos, Obligaciones, Pagos, Ejecución presupuestal y Porcentaje de ejecución.</a:t>
            </a:r>
            <a:endParaRPr lang="es-CO" sz="1600" dirty="0">
              <a:latin typeface="Montserrat" panose="00000500000000000000" pitchFamily="2" charset="0"/>
            </a:endParaRPr>
          </a:p>
        </p:txBody>
      </p:sp>
      <p:sp>
        <p:nvSpPr>
          <p:cNvPr id="6" name="Marcador de contenido 2">
            <a:extLst>
              <a:ext uri="{FF2B5EF4-FFF2-40B4-BE49-F238E27FC236}">
                <a16:creationId xmlns:a16="http://schemas.microsoft.com/office/drawing/2014/main" id="{FB9030C8-EE0A-BFD5-DEBD-E631707331E9}"/>
              </a:ext>
            </a:extLst>
          </p:cNvPr>
          <p:cNvSpPr txBox="1">
            <a:spLocks/>
          </p:cNvSpPr>
          <p:nvPr/>
        </p:nvSpPr>
        <p:spPr>
          <a:xfrm>
            <a:off x="7336972" y="2362200"/>
            <a:ext cx="4343399" cy="3842657"/>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1200" b="1" dirty="0">
                <a:solidFill>
                  <a:schemeClr val="accent3">
                    <a:lumMod val="75000"/>
                  </a:schemeClr>
                </a:solidFill>
                <a:latin typeface="Montserrat" panose="00000500000000000000" pitchFamily="2" charset="0"/>
              </a:rPr>
              <a:t>: </a:t>
            </a:r>
          </a:p>
          <a:p>
            <a:pPr algn="just">
              <a:buFont typeface="Wingdings" panose="05000000000000000000" pitchFamily="2" charset="2"/>
              <a:buChar char="ü"/>
            </a:pPr>
            <a:r>
              <a:rPr lang="es-ES" sz="1100" dirty="0">
                <a:latin typeface="Montserrat" panose="00000500000000000000" pitchFamily="2" charset="0"/>
              </a:rPr>
              <a:t>El presupuesto inicial aprobado asciende a $37.667 millones, correspondiente al 100% del marco presupuestal base. </a:t>
            </a:r>
          </a:p>
          <a:p>
            <a:pPr algn="just">
              <a:buFont typeface="Wingdings" panose="05000000000000000000" pitchFamily="2" charset="2"/>
              <a:buChar char="ü"/>
            </a:pPr>
            <a:r>
              <a:rPr lang="es-ES" sz="1100" dirty="0">
                <a:latin typeface="Montserrat" panose="00000500000000000000" pitchFamily="2" charset="0"/>
              </a:rPr>
              <a:t>Sobre este valor, la apropiación vigente para funcionamiento alcanza $31.901 millones, equivalente al 85%, mientras que el concepto previo (Apropiación bloqueada) representa $734 millones los cuales Nómina equivalentes al 2% y apropiación vigente para inversión alcanza $5,032 millones correspondientes al 13% del presupuesto general. </a:t>
            </a:r>
          </a:p>
          <a:p>
            <a:pPr algn="just">
              <a:buFont typeface="Wingdings" panose="05000000000000000000" pitchFamily="2" charset="2"/>
              <a:buChar char="ü"/>
            </a:pPr>
            <a:r>
              <a:rPr lang="es-ES" sz="1100" dirty="0">
                <a:latin typeface="Montserrat" panose="00000500000000000000" pitchFamily="2" charset="0"/>
              </a:rPr>
              <a:t>La composición evidencia una participación reducida de los recursos frente al presupuesto inicialmente aprobado. Las apropiaciones bloqueadas pueden ser objeto de levantamiento de previo concepto para trasladarlas o desagregarlas según la necesidad de la entidad.</a:t>
            </a:r>
          </a:p>
          <a:p>
            <a:pPr algn="just">
              <a:buFont typeface="Wingdings" panose="05000000000000000000" pitchFamily="2" charset="2"/>
              <a:buChar char="ü"/>
            </a:pPr>
            <a:r>
              <a:rPr lang="es-CO" sz="1100" b="1" dirty="0">
                <a:latin typeface="Montserrat" panose="00000500000000000000" pitchFamily="2" charset="0"/>
              </a:rPr>
              <a:t>Nota Importante: </a:t>
            </a:r>
            <a:r>
              <a:rPr lang="es-CO" sz="1100" dirty="0">
                <a:latin typeface="Montserrat" panose="00000500000000000000" pitchFamily="2" charset="0"/>
              </a:rPr>
              <a:t>Entre el informe del mes de mayo y el mes de Junio de 2026, se presenta una variación entre la apropiación disponible ya que mediante la Res. 2026100034207CS se aprobó </a:t>
            </a:r>
            <a:r>
              <a:rPr lang="es-ES" sz="1100" dirty="0">
                <a:latin typeface="Montserrat" panose="00000500000000000000" pitchFamily="2" charset="0"/>
              </a:rPr>
              <a:t> la cual se efectúa una modificación al anexo del Decreto de Liquidación en el Presupuesto de Gastos de Funcionamiento de la Superintendencia De Vigilancia y Seguridad Privada para la vigencia fiscal 2026, por un valor de Concepto previo de $1.000 millones.</a:t>
            </a:r>
            <a:endParaRPr lang="es-ES" sz="1100" b="1" dirty="0">
              <a:latin typeface="Montserrat" panose="00000500000000000000" pitchFamily="2" charset="0"/>
            </a:endParaRPr>
          </a:p>
        </p:txBody>
      </p:sp>
      <p:pic>
        <p:nvPicPr>
          <p:cNvPr id="7" name="Imagen 6">
            <a:extLst>
              <a:ext uri="{FF2B5EF4-FFF2-40B4-BE49-F238E27FC236}">
                <a16:creationId xmlns:a16="http://schemas.microsoft.com/office/drawing/2014/main" id="{49573B7E-451C-96A2-585D-D97B84DE555C}"/>
              </a:ext>
            </a:extLst>
          </p:cNvPr>
          <p:cNvPicPr>
            <a:picLocks noChangeAspect="1"/>
          </p:cNvPicPr>
          <p:nvPr/>
        </p:nvPicPr>
        <p:blipFill>
          <a:blip r:embed="rId2"/>
          <a:stretch>
            <a:fillRect/>
          </a:stretch>
        </p:blipFill>
        <p:spPr>
          <a:xfrm>
            <a:off x="511629" y="2739950"/>
            <a:ext cx="6655142" cy="2902099"/>
          </a:xfrm>
          <a:prstGeom prst="rect">
            <a:avLst/>
          </a:prstGeom>
        </p:spPr>
      </p:pic>
    </p:spTree>
    <p:extLst>
      <p:ext uri="{BB962C8B-B14F-4D97-AF65-F5344CB8AC3E}">
        <p14:creationId xmlns:p14="http://schemas.microsoft.com/office/powerpoint/2010/main" val="160726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F9F86-16D9-34D8-2830-7FFBC0935B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4442283-2F1C-202C-390B-879415E18C8D}"/>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APROPIACIÓN VIGENTE – Funcionamiento</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PRESUPUESTO AÑO 2026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6" name="Marcador de contenido 2">
            <a:extLst>
              <a:ext uri="{FF2B5EF4-FFF2-40B4-BE49-F238E27FC236}">
                <a16:creationId xmlns:a16="http://schemas.microsoft.com/office/drawing/2014/main" id="{3DF26853-7D93-D61C-57ED-5625750C6DF2}"/>
              </a:ext>
            </a:extLst>
          </p:cNvPr>
          <p:cNvSpPr txBox="1">
            <a:spLocks/>
          </p:cNvSpPr>
          <p:nvPr/>
        </p:nvSpPr>
        <p:spPr>
          <a:xfrm>
            <a:off x="6951943" y="2293129"/>
            <a:ext cx="4649809" cy="33698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2400" b="1" dirty="0">
                <a:solidFill>
                  <a:schemeClr val="accent3">
                    <a:lumMod val="75000"/>
                  </a:schemeClr>
                </a:solidFill>
                <a:latin typeface="Montserrat" panose="00000500000000000000" pitchFamily="2" charset="0"/>
              </a:rPr>
              <a:t>: </a:t>
            </a:r>
          </a:p>
          <a:p>
            <a:pPr algn="just">
              <a:buFont typeface="Wingdings" panose="05000000000000000000" pitchFamily="2" charset="2"/>
              <a:buChar char="ü"/>
            </a:pPr>
            <a:r>
              <a:rPr lang="es-MX" sz="1100" dirty="0">
                <a:latin typeface="Montserrat" panose="00000500000000000000" pitchFamily="2" charset="0"/>
              </a:rPr>
              <a:t>El componente de Funcionamiento registra una apropiación inicial de $32.635 millones, de los cuales $734 millones se encuentran en previo concepto y $2,561 millones están disponibles.</a:t>
            </a:r>
          </a:p>
          <a:p>
            <a:pPr algn="just">
              <a:buFont typeface="Wingdings" panose="05000000000000000000" pitchFamily="2" charset="2"/>
              <a:buChar char="ü"/>
            </a:pPr>
            <a:r>
              <a:rPr lang="es-MX" sz="1100" dirty="0">
                <a:latin typeface="Montserrat" panose="00000500000000000000" pitchFamily="2" charset="0"/>
              </a:rPr>
              <a:t>Sobre esta apropiación se han expedido certificados de disponibilidad presupuestal por </a:t>
            </a:r>
            <a:r>
              <a:rPr lang="es-ES" sz="1100" dirty="0">
                <a:latin typeface="Montserrat" panose="00000500000000000000" pitchFamily="2" charset="0"/>
              </a:rPr>
              <a:t>$29,339 </a:t>
            </a:r>
            <a:r>
              <a:rPr lang="es-MX" sz="1100" dirty="0">
                <a:latin typeface="Montserrat" panose="00000500000000000000" pitchFamily="2" charset="0"/>
              </a:rPr>
              <a:t>millones, equivalentes al 92 % de la apropiación vigente.</a:t>
            </a:r>
          </a:p>
          <a:p>
            <a:pPr algn="just">
              <a:buFont typeface="Wingdings" panose="05000000000000000000" pitchFamily="2" charset="2"/>
              <a:buChar char="ü"/>
            </a:pPr>
            <a:r>
              <a:rPr lang="es-MX" sz="1100" dirty="0">
                <a:latin typeface="Montserrat" panose="00000500000000000000" pitchFamily="2" charset="0"/>
              </a:rPr>
              <a:t>En cuanto a la ejecución, los compromisos ascienden a </a:t>
            </a:r>
            <a:r>
              <a:rPr lang="es-ES" sz="1100" dirty="0">
                <a:latin typeface="Montserrat" panose="00000500000000000000" pitchFamily="2" charset="0"/>
              </a:rPr>
              <a:t>$21.924 </a:t>
            </a:r>
            <a:r>
              <a:rPr lang="es-MX" sz="1100" dirty="0">
                <a:latin typeface="Montserrat" panose="00000500000000000000" pitchFamily="2" charset="0"/>
              </a:rPr>
              <a:t>millones (75%), mientras que las obligaciones representan </a:t>
            </a:r>
            <a:r>
              <a:rPr lang="es-ES" sz="1100" dirty="0">
                <a:latin typeface="Montserrat" panose="00000500000000000000" pitchFamily="2" charset="0"/>
              </a:rPr>
              <a:t>$15.609 millones (71%) y los pagos efectivos alcanzan</a:t>
            </a:r>
            <a:r>
              <a:rPr lang="es-MX" sz="1100" dirty="0">
                <a:latin typeface="Montserrat" panose="00000500000000000000" pitchFamily="2" charset="0"/>
              </a:rPr>
              <a:t> </a:t>
            </a:r>
            <a:r>
              <a:rPr lang="es-ES" sz="1100" dirty="0">
                <a:latin typeface="Montserrat" panose="00000500000000000000" pitchFamily="2" charset="0"/>
              </a:rPr>
              <a:t>$15.181 </a:t>
            </a:r>
            <a:r>
              <a:rPr lang="es-MX" sz="1100" dirty="0">
                <a:latin typeface="Montserrat" panose="00000500000000000000" pitchFamily="2" charset="0"/>
              </a:rPr>
              <a:t>millones, correspondientes al (97%) del total obligado.</a:t>
            </a:r>
          </a:p>
        </p:txBody>
      </p:sp>
      <p:pic>
        <p:nvPicPr>
          <p:cNvPr id="10" name="Imagen 9">
            <a:extLst>
              <a:ext uri="{FF2B5EF4-FFF2-40B4-BE49-F238E27FC236}">
                <a16:creationId xmlns:a16="http://schemas.microsoft.com/office/drawing/2014/main" id="{D46E3422-E221-FEC4-899F-E362DC3A8A64}"/>
              </a:ext>
            </a:extLst>
          </p:cNvPr>
          <p:cNvPicPr>
            <a:picLocks noChangeAspect="1"/>
          </p:cNvPicPr>
          <p:nvPr/>
        </p:nvPicPr>
        <p:blipFill>
          <a:blip r:embed="rId2"/>
          <a:stretch>
            <a:fillRect/>
          </a:stretch>
        </p:blipFill>
        <p:spPr>
          <a:xfrm>
            <a:off x="1108441" y="1853295"/>
            <a:ext cx="5118188" cy="2943920"/>
          </a:xfrm>
          <a:prstGeom prst="rect">
            <a:avLst/>
          </a:prstGeom>
        </p:spPr>
      </p:pic>
      <p:graphicFrame>
        <p:nvGraphicFramePr>
          <p:cNvPr id="11" name="Tabla 10">
            <a:extLst>
              <a:ext uri="{FF2B5EF4-FFF2-40B4-BE49-F238E27FC236}">
                <a16:creationId xmlns:a16="http://schemas.microsoft.com/office/drawing/2014/main" id="{19F57CD8-47CB-CF88-5BC4-9EDF707D0C2F}"/>
              </a:ext>
            </a:extLst>
          </p:cNvPr>
          <p:cNvGraphicFramePr>
            <a:graphicFrameLocks noGrp="1"/>
          </p:cNvGraphicFramePr>
          <p:nvPr>
            <p:extLst>
              <p:ext uri="{D42A27DB-BD31-4B8C-83A1-F6EECF244321}">
                <p14:modId xmlns:p14="http://schemas.microsoft.com/office/powerpoint/2010/main" val="4084102286"/>
              </p:ext>
            </p:extLst>
          </p:nvPr>
        </p:nvGraphicFramePr>
        <p:xfrm>
          <a:off x="2139042" y="4965131"/>
          <a:ext cx="3347358" cy="1250613"/>
        </p:xfrm>
        <a:graphic>
          <a:graphicData uri="http://schemas.openxmlformats.org/drawingml/2006/table">
            <a:tbl>
              <a:tblPr>
                <a:tableStyleId>{5C22544A-7EE6-4342-B048-85BDC9FD1C3A}</a:tableStyleId>
              </a:tblPr>
              <a:tblGrid>
                <a:gridCol w="2008415">
                  <a:extLst>
                    <a:ext uri="{9D8B030D-6E8A-4147-A177-3AD203B41FA5}">
                      <a16:colId xmlns:a16="http://schemas.microsoft.com/office/drawing/2014/main" val="1905873539"/>
                    </a:ext>
                  </a:extLst>
                </a:gridCol>
                <a:gridCol w="1338943">
                  <a:extLst>
                    <a:ext uri="{9D8B030D-6E8A-4147-A177-3AD203B41FA5}">
                      <a16:colId xmlns:a16="http://schemas.microsoft.com/office/drawing/2014/main" val="2553800711"/>
                    </a:ext>
                  </a:extLst>
                </a:gridCol>
              </a:tblGrid>
              <a:tr h="178659">
                <a:tc>
                  <a:txBody>
                    <a:bodyPr/>
                    <a:lstStyle/>
                    <a:p>
                      <a:pPr algn="r" fontAlgn="b">
                        <a:buNone/>
                      </a:pPr>
                      <a:r>
                        <a:rPr lang="es-CO" sz="700" u="none" strike="noStrike">
                          <a:effectLst/>
                          <a:latin typeface="Montserrat" panose="00000500000000000000" pitchFamily="2" charset="0"/>
                        </a:rPr>
                        <a:t> APROPIACION INICIAL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32.635.000.000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046521780"/>
                  </a:ext>
                </a:extLst>
              </a:tr>
              <a:tr h="178659">
                <a:tc>
                  <a:txBody>
                    <a:bodyPr/>
                    <a:lstStyle/>
                    <a:p>
                      <a:pPr algn="r" fontAlgn="b">
                        <a:buNone/>
                      </a:pPr>
                      <a:r>
                        <a:rPr lang="es-CO" sz="700" u="none" strike="noStrike">
                          <a:effectLst/>
                          <a:latin typeface="Montserrat" panose="00000500000000000000" pitchFamily="2" charset="0"/>
                        </a:rPr>
                        <a:t> APROPIACION VIGENTE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32.635.000.000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2009075666"/>
                  </a:ext>
                </a:extLst>
              </a:tr>
              <a:tr h="178659">
                <a:tc>
                  <a:txBody>
                    <a:bodyPr/>
                    <a:lstStyle/>
                    <a:p>
                      <a:pPr algn="r" fontAlgn="b">
                        <a:buNone/>
                      </a:pPr>
                      <a:r>
                        <a:rPr lang="es-CO" sz="700" u="none" strike="noStrike">
                          <a:effectLst/>
                          <a:latin typeface="Montserrat" panose="00000500000000000000" pitchFamily="2" charset="0"/>
                        </a:rPr>
                        <a:t> CDP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29.339.537.083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3029019089"/>
                  </a:ext>
                </a:extLst>
              </a:tr>
              <a:tr h="178659">
                <a:tc>
                  <a:txBody>
                    <a:bodyPr/>
                    <a:lstStyle/>
                    <a:p>
                      <a:pPr algn="r" fontAlgn="b">
                        <a:buNone/>
                      </a:pPr>
                      <a:r>
                        <a:rPr lang="es-CO" sz="700" u="none" strike="noStrike">
                          <a:effectLst/>
                          <a:latin typeface="Montserrat" panose="00000500000000000000" pitchFamily="2" charset="0"/>
                        </a:rPr>
                        <a:t> APROPIACION DISPONIBLE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2.561.462.917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3347459289"/>
                  </a:ext>
                </a:extLst>
              </a:tr>
              <a:tr h="178659">
                <a:tc>
                  <a:txBody>
                    <a:bodyPr/>
                    <a:lstStyle/>
                    <a:p>
                      <a:pPr algn="r" fontAlgn="b">
                        <a:buNone/>
                      </a:pPr>
                      <a:r>
                        <a:rPr lang="es-CO" sz="700" u="none" strike="noStrike">
                          <a:effectLst/>
                          <a:latin typeface="Montserrat" panose="00000500000000000000" pitchFamily="2" charset="0"/>
                        </a:rPr>
                        <a:t> COMPROMISOS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21.923.811.555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4168370720"/>
                  </a:ext>
                </a:extLst>
              </a:tr>
              <a:tr h="178659">
                <a:tc>
                  <a:txBody>
                    <a:bodyPr/>
                    <a:lstStyle/>
                    <a:p>
                      <a:pPr algn="r" fontAlgn="b">
                        <a:buNone/>
                      </a:pPr>
                      <a:r>
                        <a:rPr lang="es-CO" sz="700" u="none" strike="noStrike">
                          <a:effectLst/>
                          <a:latin typeface="Montserrat" panose="00000500000000000000" pitchFamily="2" charset="0"/>
                        </a:rPr>
                        <a:t> OBLIGACIONES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15.608.836.148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510994083"/>
                  </a:ext>
                </a:extLst>
              </a:tr>
              <a:tr h="178659">
                <a:tc>
                  <a:txBody>
                    <a:bodyPr/>
                    <a:lstStyle/>
                    <a:p>
                      <a:pPr algn="r" fontAlgn="b">
                        <a:buNone/>
                      </a:pPr>
                      <a:r>
                        <a:rPr lang="es-CO" sz="700" u="none" strike="noStrike">
                          <a:effectLst/>
                          <a:latin typeface="Montserrat" panose="00000500000000000000" pitchFamily="2" charset="0"/>
                        </a:rPr>
                        <a:t> PAGOS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dirty="0">
                          <a:effectLst/>
                          <a:latin typeface="Montserrat" panose="00000500000000000000" pitchFamily="2" charset="0"/>
                        </a:rPr>
                        <a:t>           15.181.237.167 </a:t>
                      </a:r>
                      <a:endParaRPr lang="es-CO" sz="700" b="0" i="0" u="none" strike="noStrike" dirty="0">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269467114"/>
                  </a:ext>
                </a:extLst>
              </a:tr>
            </a:tbl>
          </a:graphicData>
        </a:graphic>
      </p:graphicFrame>
    </p:spTree>
    <p:extLst>
      <p:ext uri="{BB962C8B-B14F-4D97-AF65-F5344CB8AC3E}">
        <p14:creationId xmlns:p14="http://schemas.microsoft.com/office/powerpoint/2010/main" val="151424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72E5B-990F-E69C-9FAA-39B2BFDDA5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18F47D1-FA86-ADA2-6C54-51772E034785}"/>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APROPIACIÓN VIGENTE – Detalle Funcionamiento</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PRESUPUESTO AÑO 2026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6" name="Marcador de contenido 2">
            <a:extLst>
              <a:ext uri="{FF2B5EF4-FFF2-40B4-BE49-F238E27FC236}">
                <a16:creationId xmlns:a16="http://schemas.microsoft.com/office/drawing/2014/main" id="{425D8555-FEEB-A295-691E-0F85BEE6AE3C}"/>
              </a:ext>
            </a:extLst>
          </p:cNvPr>
          <p:cNvSpPr txBox="1">
            <a:spLocks/>
          </p:cNvSpPr>
          <p:nvPr/>
        </p:nvSpPr>
        <p:spPr>
          <a:xfrm>
            <a:off x="6900237" y="1982885"/>
            <a:ext cx="4800696" cy="349927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 </a:t>
            </a:r>
          </a:p>
          <a:p>
            <a:pPr algn="just">
              <a:buFont typeface="Wingdings" panose="05000000000000000000" pitchFamily="2" charset="2"/>
              <a:buChar char="ü"/>
            </a:pPr>
            <a:r>
              <a:rPr lang="es-ES" sz="1100" dirty="0">
                <a:latin typeface="Montserrat" panose="00000500000000000000" pitchFamily="2" charset="0"/>
              </a:rPr>
              <a:t>La entidad muestra una ejecución contractual eficiente, pero con una débil conversión a ejecución financiera, generando riesgo de acumulación de obligaciones y afectación en el flujo de caja</a:t>
            </a:r>
          </a:p>
          <a:p>
            <a:pPr>
              <a:buFont typeface="Wingdings" panose="05000000000000000000" pitchFamily="2" charset="2"/>
              <a:buChar char="ü"/>
            </a:pPr>
            <a:r>
              <a:rPr lang="es-ES" sz="1100" b="1" u="sng" dirty="0">
                <a:latin typeface="Montserrat" panose="00000500000000000000" pitchFamily="2" charset="0"/>
              </a:rPr>
              <a:t>Bienes y Servicios:  </a:t>
            </a:r>
            <a:r>
              <a:rPr lang="es-ES" sz="1100" dirty="0">
                <a:latin typeface="Montserrat" panose="00000500000000000000" pitchFamily="2" charset="0"/>
              </a:rPr>
              <a:t>83,57% comprometido y </a:t>
            </a:r>
            <a:r>
              <a:rPr lang="es-MX" sz="1100" dirty="0">
                <a:latin typeface="Montserrat" panose="00000500000000000000" pitchFamily="2" charset="0"/>
              </a:rPr>
              <a:t>41,71</a:t>
            </a:r>
            <a:r>
              <a:rPr lang="es-CO" sz="1100" dirty="0">
                <a:latin typeface="Montserrat" panose="00000500000000000000" pitchFamily="2" charset="0"/>
              </a:rPr>
              <a:t>%</a:t>
            </a:r>
            <a:r>
              <a:rPr lang="es-ES" sz="1100" dirty="0">
                <a:latin typeface="Montserrat" panose="00000500000000000000" pitchFamily="2" charset="0"/>
              </a:rPr>
              <a:t> pagado.</a:t>
            </a:r>
          </a:p>
          <a:p>
            <a:pPr>
              <a:buFont typeface="Wingdings" panose="05000000000000000000" pitchFamily="2" charset="2"/>
              <a:buChar char="ü"/>
            </a:pPr>
            <a:r>
              <a:rPr lang="es-ES" sz="1100" b="1" u="sng" dirty="0">
                <a:latin typeface="Montserrat" panose="00000500000000000000" pitchFamily="2" charset="0"/>
              </a:rPr>
              <a:t>Gastos de Personal:  </a:t>
            </a:r>
            <a:r>
              <a:rPr lang="es-ES" sz="1100" dirty="0">
                <a:latin typeface="Montserrat" panose="00000500000000000000" pitchFamily="2" charset="0"/>
              </a:rPr>
              <a:t>37,07% comprometido y 35,17% pagado.</a:t>
            </a:r>
          </a:p>
          <a:p>
            <a:pPr>
              <a:buFont typeface="Wingdings" panose="05000000000000000000" pitchFamily="2" charset="2"/>
              <a:buChar char="ü"/>
            </a:pPr>
            <a:r>
              <a:rPr lang="es-ES" sz="1100" b="1" u="sng" dirty="0">
                <a:latin typeface="Montserrat" panose="00000500000000000000" pitchFamily="2" charset="0"/>
              </a:rPr>
              <a:t>Transferencias:  </a:t>
            </a:r>
            <a:r>
              <a:rPr lang="es-CO" sz="1100" dirty="0">
                <a:latin typeface="Montserrat" panose="00000500000000000000" pitchFamily="2" charset="0"/>
              </a:rPr>
              <a:t>1,45% </a:t>
            </a:r>
            <a:r>
              <a:rPr lang="es-ES" sz="1100" dirty="0">
                <a:latin typeface="Montserrat" panose="00000500000000000000" pitchFamily="2" charset="0"/>
              </a:rPr>
              <a:t>comprometido y </a:t>
            </a:r>
            <a:r>
              <a:rPr lang="es-CO" sz="1100" dirty="0">
                <a:latin typeface="Montserrat" panose="00000500000000000000" pitchFamily="2" charset="0"/>
              </a:rPr>
              <a:t>0,39% </a:t>
            </a:r>
            <a:r>
              <a:rPr lang="es-ES" sz="1100" dirty="0">
                <a:latin typeface="Montserrat" panose="00000500000000000000" pitchFamily="2" charset="0"/>
              </a:rPr>
              <a:t>pagado </a:t>
            </a:r>
            <a:endParaRPr lang="es-CO" sz="1100" dirty="0">
              <a:latin typeface="Montserrat" panose="00000500000000000000" pitchFamily="2" charset="0"/>
            </a:endParaRPr>
          </a:p>
          <a:p>
            <a:pPr>
              <a:buFont typeface="Wingdings" panose="05000000000000000000" pitchFamily="2" charset="2"/>
              <a:buChar char="ü"/>
            </a:pPr>
            <a:r>
              <a:rPr lang="es-CO" sz="1100" b="1" u="sng" dirty="0">
                <a:latin typeface="Montserrat" panose="00000500000000000000" pitchFamily="2" charset="0"/>
              </a:rPr>
              <a:t>Tributos:  </a:t>
            </a:r>
            <a:r>
              <a:rPr lang="es-CO" sz="1100" dirty="0">
                <a:latin typeface="Montserrat" panose="00000500000000000000" pitchFamily="2" charset="0"/>
              </a:rPr>
              <a:t>58,12% </a:t>
            </a:r>
            <a:r>
              <a:rPr lang="es-ES" sz="1100" dirty="0">
                <a:latin typeface="Montserrat" panose="00000500000000000000" pitchFamily="2" charset="0"/>
              </a:rPr>
              <a:t>comprometido y </a:t>
            </a:r>
            <a:r>
              <a:rPr lang="es-CO" sz="1100" dirty="0">
                <a:latin typeface="Montserrat" panose="00000500000000000000" pitchFamily="2" charset="0"/>
              </a:rPr>
              <a:t>58,12% </a:t>
            </a:r>
            <a:r>
              <a:rPr lang="es-ES" sz="1100" dirty="0">
                <a:latin typeface="Montserrat" panose="00000500000000000000" pitchFamily="2" charset="0"/>
              </a:rPr>
              <a:t>pagado </a:t>
            </a:r>
            <a:endParaRPr lang="es-CO" sz="1100" dirty="0">
              <a:latin typeface="Montserrat" panose="00000500000000000000" pitchFamily="2" charset="0"/>
            </a:endParaRPr>
          </a:p>
        </p:txBody>
      </p:sp>
      <p:graphicFrame>
        <p:nvGraphicFramePr>
          <p:cNvPr id="8" name="Tabla 7">
            <a:extLst>
              <a:ext uri="{FF2B5EF4-FFF2-40B4-BE49-F238E27FC236}">
                <a16:creationId xmlns:a16="http://schemas.microsoft.com/office/drawing/2014/main" id="{190C3F25-AD28-A179-C591-CEBEC90354CE}"/>
              </a:ext>
            </a:extLst>
          </p:cNvPr>
          <p:cNvGraphicFramePr>
            <a:graphicFrameLocks noGrp="1"/>
          </p:cNvGraphicFramePr>
          <p:nvPr>
            <p:extLst>
              <p:ext uri="{D42A27DB-BD31-4B8C-83A1-F6EECF244321}">
                <p14:modId xmlns:p14="http://schemas.microsoft.com/office/powerpoint/2010/main" val="3321655497"/>
              </p:ext>
            </p:extLst>
          </p:nvPr>
        </p:nvGraphicFramePr>
        <p:xfrm>
          <a:off x="793661" y="4889920"/>
          <a:ext cx="6106577" cy="1449143"/>
        </p:xfrm>
        <a:graphic>
          <a:graphicData uri="http://schemas.openxmlformats.org/drawingml/2006/table">
            <a:tbl>
              <a:tblPr>
                <a:tableStyleId>{5C22544A-7EE6-4342-B048-85BDC9FD1C3A}</a:tableStyleId>
              </a:tblPr>
              <a:tblGrid>
                <a:gridCol w="1665429">
                  <a:extLst>
                    <a:ext uri="{9D8B030D-6E8A-4147-A177-3AD203B41FA5}">
                      <a16:colId xmlns:a16="http://schemas.microsoft.com/office/drawing/2014/main" val="334114037"/>
                    </a:ext>
                  </a:extLst>
                </a:gridCol>
                <a:gridCol w="1110287">
                  <a:extLst>
                    <a:ext uri="{9D8B030D-6E8A-4147-A177-3AD203B41FA5}">
                      <a16:colId xmlns:a16="http://schemas.microsoft.com/office/drawing/2014/main" val="3077724857"/>
                    </a:ext>
                  </a:extLst>
                </a:gridCol>
                <a:gridCol w="1110287">
                  <a:extLst>
                    <a:ext uri="{9D8B030D-6E8A-4147-A177-3AD203B41FA5}">
                      <a16:colId xmlns:a16="http://schemas.microsoft.com/office/drawing/2014/main" val="3894463987"/>
                    </a:ext>
                  </a:extLst>
                </a:gridCol>
                <a:gridCol w="1110287">
                  <a:extLst>
                    <a:ext uri="{9D8B030D-6E8A-4147-A177-3AD203B41FA5}">
                      <a16:colId xmlns:a16="http://schemas.microsoft.com/office/drawing/2014/main" val="4033451178"/>
                    </a:ext>
                  </a:extLst>
                </a:gridCol>
                <a:gridCol w="1110287">
                  <a:extLst>
                    <a:ext uri="{9D8B030D-6E8A-4147-A177-3AD203B41FA5}">
                      <a16:colId xmlns:a16="http://schemas.microsoft.com/office/drawing/2014/main" val="66938376"/>
                    </a:ext>
                  </a:extLst>
                </a:gridCol>
              </a:tblGrid>
              <a:tr h="268387">
                <a:tc>
                  <a:txBody>
                    <a:bodyPr/>
                    <a:lstStyle/>
                    <a:p>
                      <a:pPr algn="r" fontAlgn="ctr">
                        <a:buNone/>
                      </a:pPr>
                      <a:endParaRPr lang="es-CO" sz="700" b="1" i="0" u="none" strike="noStrike">
                        <a:solidFill>
                          <a:srgbClr val="000000"/>
                        </a:solidFill>
                        <a:effectLst/>
                        <a:latin typeface="Montserrat" panose="00000500000000000000" pitchFamily="2" charset="0"/>
                      </a:endParaRPr>
                    </a:p>
                  </a:txBody>
                  <a:tcPr marL="6350" marR="6350" marT="6350" marB="0" anchor="ctr"/>
                </a:tc>
                <a:tc>
                  <a:txBody>
                    <a:bodyPr/>
                    <a:lstStyle/>
                    <a:p>
                      <a:pPr algn="r" fontAlgn="ctr">
                        <a:buNone/>
                      </a:pPr>
                      <a:r>
                        <a:rPr lang="es-CO" sz="700" u="none" strike="noStrike">
                          <a:effectLst/>
                          <a:latin typeface="Montserrat" panose="00000500000000000000" pitchFamily="2" charset="0"/>
                        </a:rPr>
                        <a:t> Gastos de Personal </a:t>
                      </a:r>
                      <a:endParaRPr lang="es-CO" sz="700" b="1" i="0" u="none" strike="noStrike">
                        <a:solidFill>
                          <a:srgbClr val="000000"/>
                        </a:solidFill>
                        <a:effectLst/>
                        <a:latin typeface="Montserrat" panose="00000500000000000000" pitchFamily="2" charset="0"/>
                      </a:endParaRPr>
                    </a:p>
                  </a:txBody>
                  <a:tcPr marL="6350" marR="6350" marT="6350" marB="0" anchor="ctr"/>
                </a:tc>
                <a:tc>
                  <a:txBody>
                    <a:bodyPr/>
                    <a:lstStyle/>
                    <a:p>
                      <a:pPr algn="r" fontAlgn="ctr">
                        <a:buNone/>
                      </a:pPr>
                      <a:r>
                        <a:rPr lang="es-CO" sz="700" u="none" strike="noStrike" dirty="0">
                          <a:effectLst/>
                          <a:latin typeface="Montserrat" panose="00000500000000000000" pitchFamily="2" charset="0"/>
                        </a:rPr>
                        <a:t> Bienes y Servicios </a:t>
                      </a:r>
                      <a:endParaRPr lang="es-CO" sz="700" b="1" i="0" u="none" strike="noStrike" dirty="0">
                        <a:solidFill>
                          <a:srgbClr val="000000"/>
                        </a:solidFill>
                        <a:effectLst/>
                        <a:latin typeface="Montserrat" panose="00000500000000000000" pitchFamily="2" charset="0"/>
                      </a:endParaRPr>
                    </a:p>
                  </a:txBody>
                  <a:tcPr marL="6350" marR="6350" marT="6350" marB="0" anchor="ctr"/>
                </a:tc>
                <a:tc>
                  <a:txBody>
                    <a:bodyPr/>
                    <a:lstStyle/>
                    <a:p>
                      <a:pPr algn="r" fontAlgn="ctr">
                        <a:buNone/>
                      </a:pPr>
                      <a:r>
                        <a:rPr lang="es-CO" sz="700" u="none" strike="noStrike">
                          <a:effectLst/>
                          <a:latin typeface="Montserrat" panose="00000500000000000000" pitchFamily="2" charset="0"/>
                        </a:rPr>
                        <a:t> Transferencias Corrientes </a:t>
                      </a:r>
                      <a:endParaRPr lang="es-CO" sz="700" b="1" i="0" u="none" strike="noStrike">
                        <a:solidFill>
                          <a:srgbClr val="000000"/>
                        </a:solidFill>
                        <a:effectLst/>
                        <a:latin typeface="Montserrat" panose="00000500000000000000" pitchFamily="2" charset="0"/>
                      </a:endParaRPr>
                    </a:p>
                  </a:txBody>
                  <a:tcPr marL="6350" marR="6350" marT="6350" marB="0" anchor="ctr"/>
                </a:tc>
                <a:tc>
                  <a:txBody>
                    <a:bodyPr/>
                    <a:lstStyle/>
                    <a:p>
                      <a:pPr algn="r" fontAlgn="ctr">
                        <a:buNone/>
                      </a:pPr>
                      <a:r>
                        <a:rPr lang="es-CO" sz="700" u="none" strike="noStrike">
                          <a:effectLst/>
                          <a:latin typeface="Montserrat" panose="00000500000000000000" pitchFamily="2" charset="0"/>
                        </a:rPr>
                        <a:t> Gastos por tributos Multas, Sanciones e Intereses Mora </a:t>
                      </a:r>
                      <a:endParaRPr lang="es-CO" sz="700" b="1" i="0" u="none" strike="noStrike">
                        <a:solidFill>
                          <a:srgbClr val="000000"/>
                        </a:solidFill>
                        <a:effectLst/>
                        <a:latin typeface="Montserrat" panose="00000500000000000000" pitchFamily="2" charset="0"/>
                      </a:endParaRPr>
                    </a:p>
                  </a:txBody>
                  <a:tcPr marL="6350" marR="6350" marT="6350" marB="0" anchor="ctr"/>
                </a:tc>
                <a:extLst>
                  <a:ext uri="{0D108BD9-81ED-4DB2-BD59-A6C34878D82A}">
                    <a16:rowId xmlns:a16="http://schemas.microsoft.com/office/drawing/2014/main" val="1418873196"/>
                  </a:ext>
                </a:extLst>
              </a:tr>
              <a:tr h="176241">
                <a:tc>
                  <a:txBody>
                    <a:bodyPr/>
                    <a:lstStyle/>
                    <a:p>
                      <a:pPr algn="r" fontAlgn="b">
                        <a:buNone/>
                      </a:pPr>
                      <a:r>
                        <a:rPr lang="es-CO" sz="700" u="none" strike="noStrike">
                          <a:effectLst/>
                          <a:latin typeface="Montserrat" panose="00000500000000000000" pitchFamily="2" charset="0"/>
                        </a:rPr>
                        <a:t> APROPIACIÓN VIGENTE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12.161.000.000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18.451.000.000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1.742.000.000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281.000.000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038188539"/>
                  </a:ext>
                </a:extLst>
              </a:tr>
              <a:tr h="176241">
                <a:tc>
                  <a:txBody>
                    <a:bodyPr/>
                    <a:lstStyle/>
                    <a:p>
                      <a:pPr algn="r" fontAlgn="b">
                        <a:buNone/>
                      </a:pPr>
                      <a:r>
                        <a:rPr lang="es-CO" sz="700" u="none" strike="noStrike">
                          <a:effectLst/>
                          <a:latin typeface="Montserrat" panose="00000500000000000000" pitchFamily="2" charset="0"/>
                        </a:rPr>
                        <a:t> RECURSOS CONCEPTO PREVIO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734.000.000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671740203"/>
                  </a:ext>
                </a:extLst>
              </a:tr>
              <a:tr h="176241">
                <a:tc>
                  <a:txBody>
                    <a:bodyPr/>
                    <a:lstStyle/>
                    <a:p>
                      <a:pPr algn="r" fontAlgn="b">
                        <a:buNone/>
                      </a:pPr>
                      <a:r>
                        <a:rPr lang="es-CO" sz="700" u="none" strike="noStrike">
                          <a:effectLst/>
                          <a:latin typeface="Montserrat" panose="00000500000000000000" pitchFamily="2" charset="0"/>
                        </a:rPr>
                        <a:t> CDP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11.427.000.000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16.590.968.732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52.270.500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170.000.000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047774057"/>
                  </a:ext>
                </a:extLst>
              </a:tr>
              <a:tr h="120774">
                <a:tc>
                  <a:txBody>
                    <a:bodyPr/>
                    <a:lstStyle/>
                    <a:p>
                      <a:pPr algn="r" fontAlgn="b">
                        <a:buNone/>
                      </a:pPr>
                      <a:r>
                        <a:rPr lang="es-CO" sz="700" u="none" strike="noStrike">
                          <a:effectLst/>
                          <a:latin typeface="Montserrat" panose="00000500000000000000" pitchFamily="2" charset="0"/>
                        </a:rPr>
                        <a:t> APROPIACION DISPONIBLE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1.860.031.268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1.689.729.500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111.000.000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3711715243"/>
                  </a:ext>
                </a:extLst>
              </a:tr>
              <a:tr h="120774">
                <a:tc>
                  <a:txBody>
                    <a:bodyPr/>
                    <a:lstStyle/>
                    <a:p>
                      <a:pPr algn="r" fontAlgn="b">
                        <a:buNone/>
                      </a:pPr>
                      <a:r>
                        <a:rPr lang="es-CO" sz="700" u="none" strike="noStrike">
                          <a:effectLst/>
                          <a:latin typeface="Montserrat" panose="00000500000000000000" pitchFamily="2" charset="0"/>
                        </a:rPr>
                        <a:t> COMPROMISOS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dirty="0">
                          <a:effectLst/>
                          <a:latin typeface="Montserrat" panose="00000500000000000000" pitchFamily="2" charset="0"/>
                        </a:rPr>
                        <a:t>             4.508.752.485 </a:t>
                      </a:r>
                      <a:endParaRPr lang="es-CO" sz="7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15.420.840.625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25.340.023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163.323.000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863292125"/>
                  </a:ext>
                </a:extLst>
              </a:tr>
              <a:tr h="176241">
                <a:tc>
                  <a:txBody>
                    <a:bodyPr/>
                    <a:lstStyle/>
                    <a:p>
                      <a:pPr algn="r" fontAlgn="b">
                        <a:buNone/>
                      </a:pPr>
                      <a:r>
                        <a:rPr lang="es-CO" sz="700" u="none" strike="noStrike">
                          <a:effectLst/>
                          <a:latin typeface="Montserrat" panose="00000500000000000000" pitchFamily="2" charset="0"/>
                        </a:rPr>
                        <a:t> OBLIGACIONES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dirty="0">
                          <a:effectLst/>
                          <a:latin typeface="Montserrat" panose="00000500000000000000" pitchFamily="2" charset="0"/>
                        </a:rPr>
                        <a:t>             4.277.068.975 </a:t>
                      </a:r>
                      <a:endParaRPr lang="es-CO" sz="7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7.816.958.572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6.840.699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163.323.000 </a:t>
                      </a:r>
                      <a:endParaRPr lang="es-CO" sz="7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3069404691"/>
                  </a:ext>
                </a:extLst>
              </a:tr>
              <a:tr h="176241">
                <a:tc>
                  <a:txBody>
                    <a:bodyPr/>
                    <a:lstStyle/>
                    <a:p>
                      <a:pPr algn="r" fontAlgn="b">
                        <a:buNone/>
                      </a:pPr>
                      <a:r>
                        <a:rPr lang="es-CO" sz="700" u="none" strike="noStrike">
                          <a:effectLst/>
                          <a:latin typeface="Montserrat" panose="00000500000000000000" pitchFamily="2" charset="0"/>
                        </a:rPr>
                        <a:t> PAGOS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dirty="0">
                          <a:effectLst/>
                          <a:latin typeface="Montserrat" panose="00000500000000000000" pitchFamily="2" charset="0"/>
                        </a:rPr>
                        <a:t>             4.277.068.975 </a:t>
                      </a:r>
                      <a:endParaRPr lang="es-CO" sz="7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7.696.562.745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a:effectLst/>
                          <a:latin typeface="Montserrat" panose="00000500000000000000" pitchFamily="2" charset="0"/>
                        </a:rPr>
                        <a:t>                     6.840.699 </a:t>
                      </a:r>
                      <a:endParaRPr lang="es-CO" sz="7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700" u="none" strike="noStrike" dirty="0">
                          <a:effectLst/>
                          <a:latin typeface="Montserrat" panose="00000500000000000000" pitchFamily="2" charset="0"/>
                        </a:rPr>
                        <a:t>                 163.323.000 </a:t>
                      </a:r>
                      <a:endParaRPr lang="es-CO" sz="700" b="0" i="0" u="none" strike="noStrike" dirty="0">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2331119660"/>
                  </a:ext>
                </a:extLst>
              </a:tr>
            </a:tbl>
          </a:graphicData>
        </a:graphic>
      </p:graphicFrame>
      <p:pic>
        <p:nvPicPr>
          <p:cNvPr id="10" name="Imagen 9">
            <a:extLst>
              <a:ext uri="{FF2B5EF4-FFF2-40B4-BE49-F238E27FC236}">
                <a16:creationId xmlns:a16="http://schemas.microsoft.com/office/drawing/2014/main" id="{BE26E4F5-2D02-EA5E-8390-EB4635F549F4}"/>
              </a:ext>
            </a:extLst>
          </p:cNvPr>
          <p:cNvPicPr>
            <a:picLocks noChangeAspect="1"/>
          </p:cNvPicPr>
          <p:nvPr/>
        </p:nvPicPr>
        <p:blipFill>
          <a:blip r:embed="rId2"/>
          <a:stretch>
            <a:fillRect/>
          </a:stretch>
        </p:blipFill>
        <p:spPr>
          <a:xfrm>
            <a:off x="491067" y="1968080"/>
            <a:ext cx="6293173" cy="2476627"/>
          </a:xfrm>
          <a:prstGeom prst="rect">
            <a:avLst/>
          </a:prstGeom>
        </p:spPr>
      </p:pic>
    </p:spTree>
    <p:extLst>
      <p:ext uri="{BB962C8B-B14F-4D97-AF65-F5344CB8AC3E}">
        <p14:creationId xmlns:p14="http://schemas.microsoft.com/office/powerpoint/2010/main" val="350819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8DDC-AA75-0EBC-C510-BD7AAFC6BC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11DE08-F1D7-2FB6-B35D-B8959CE064C8}"/>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APROPIACIÓN VIGENTE – Detalle Inversión</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PRESUPUESTO AÑO 2026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6" name="Marcador de contenido 2">
            <a:extLst>
              <a:ext uri="{FF2B5EF4-FFF2-40B4-BE49-F238E27FC236}">
                <a16:creationId xmlns:a16="http://schemas.microsoft.com/office/drawing/2014/main" id="{884396DD-8750-A08A-6CC2-AD5590E39D55}"/>
              </a:ext>
            </a:extLst>
          </p:cNvPr>
          <p:cNvSpPr txBox="1">
            <a:spLocks/>
          </p:cNvSpPr>
          <p:nvPr/>
        </p:nvSpPr>
        <p:spPr>
          <a:xfrm>
            <a:off x="6900237" y="1982885"/>
            <a:ext cx="4470654" cy="349927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2400" b="1" dirty="0">
                <a:solidFill>
                  <a:schemeClr val="accent3">
                    <a:lumMod val="75000"/>
                  </a:schemeClr>
                </a:solidFill>
                <a:latin typeface="Montserrat" panose="00000500000000000000" pitchFamily="2" charset="0"/>
              </a:rPr>
              <a:t>: </a:t>
            </a:r>
          </a:p>
          <a:p>
            <a:pPr algn="just">
              <a:buFont typeface="Wingdings" panose="05000000000000000000" pitchFamily="2" charset="2"/>
              <a:buChar char="ü"/>
            </a:pPr>
            <a:r>
              <a:rPr lang="es-ES" sz="1400" dirty="0">
                <a:latin typeface="Montserrat" panose="00000500000000000000" pitchFamily="2" charset="0"/>
              </a:rPr>
              <a:t>98,45% comprometido vs 13,89% pagado</a:t>
            </a:r>
          </a:p>
        </p:txBody>
      </p:sp>
      <p:pic>
        <p:nvPicPr>
          <p:cNvPr id="5" name="Imagen 4">
            <a:extLst>
              <a:ext uri="{FF2B5EF4-FFF2-40B4-BE49-F238E27FC236}">
                <a16:creationId xmlns:a16="http://schemas.microsoft.com/office/drawing/2014/main" id="{FF267D6D-D9E2-EBBB-476F-8FB4CC9792A8}"/>
              </a:ext>
            </a:extLst>
          </p:cNvPr>
          <p:cNvPicPr>
            <a:picLocks noChangeAspect="1"/>
          </p:cNvPicPr>
          <p:nvPr/>
        </p:nvPicPr>
        <p:blipFill>
          <a:blip r:embed="rId2"/>
          <a:stretch>
            <a:fillRect/>
          </a:stretch>
        </p:blipFill>
        <p:spPr>
          <a:xfrm>
            <a:off x="624413" y="2492327"/>
            <a:ext cx="6001058" cy="2645730"/>
          </a:xfrm>
          <a:prstGeom prst="rect">
            <a:avLst/>
          </a:prstGeom>
        </p:spPr>
      </p:pic>
    </p:spTree>
    <p:extLst>
      <p:ext uri="{BB962C8B-B14F-4D97-AF65-F5344CB8AC3E}">
        <p14:creationId xmlns:p14="http://schemas.microsoft.com/office/powerpoint/2010/main" val="2224199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D5E9-35BE-51F7-AEC1-F94113816DD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7316B4F-3C66-3851-7312-3C306C537D22}"/>
              </a:ext>
            </a:extLst>
          </p:cNvPr>
          <p:cNvSpPr>
            <a:spLocks noGrp="1"/>
          </p:cNvSpPr>
          <p:nvPr>
            <p:ph type="title"/>
          </p:nvPr>
        </p:nvSpPr>
        <p:spPr>
          <a:xfrm>
            <a:off x="793662" y="386930"/>
            <a:ext cx="10066122" cy="535937"/>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RESERVAS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4" name="Marcador de contenido 2">
            <a:extLst>
              <a:ext uri="{FF2B5EF4-FFF2-40B4-BE49-F238E27FC236}">
                <a16:creationId xmlns:a16="http://schemas.microsoft.com/office/drawing/2014/main" id="{C053F37E-ECE3-B38D-B7FF-5B304AF95B8D}"/>
              </a:ext>
            </a:extLst>
          </p:cNvPr>
          <p:cNvSpPr txBox="1">
            <a:spLocks/>
          </p:cNvSpPr>
          <p:nvPr/>
        </p:nvSpPr>
        <p:spPr>
          <a:xfrm>
            <a:off x="6411685" y="2019299"/>
            <a:ext cx="5236029" cy="428353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6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1200" b="1" dirty="0">
                <a:solidFill>
                  <a:schemeClr val="accent3">
                    <a:lumMod val="75000"/>
                  </a:schemeClr>
                </a:solidFill>
                <a:latin typeface="Montserrat" panose="00000500000000000000" pitchFamily="2" charset="0"/>
              </a:rPr>
              <a:t>: </a:t>
            </a:r>
          </a:p>
          <a:p>
            <a:r>
              <a:rPr lang="es-CO" sz="900" dirty="0">
                <a:latin typeface="Montserrat" panose="00000500000000000000" pitchFamily="2" charset="0"/>
              </a:rPr>
              <a:t>La entidad constituyó reservas presupuestales al 31 de diciembre de 2025 por un valor total de </a:t>
            </a:r>
            <a:r>
              <a:rPr lang="es-CO" sz="900" b="1" dirty="0">
                <a:latin typeface="Montserrat" panose="00000500000000000000" pitchFamily="2" charset="0"/>
              </a:rPr>
              <a:t>$519.603.543,75</a:t>
            </a:r>
            <a:r>
              <a:rPr lang="es-CO" sz="900" dirty="0">
                <a:latin typeface="Montserrat" panose="00000500000000000000" pitchFamily="2" charset="0"/>
              </a:rPr>
              <a:t>.</a:t>
            </a:r>
          </a:p>
          <a:p>
            <a:r>
              <a:rPr lang="es-CO" sz="900" dirty="0">
                <a:latin typeface="Montserrat" panose="00000500000000000000" pitchFamily="2" charset="0"/>
              </a:rPr>
              <a:t>Con corte al mes de julio de 2026, se ha ejecutado un valor de </a:t>
            </a:r>
            <a:r>
              <a:rPr lang="es-CO" sz="900" b="1" dirty="0">
                <a:latin typeface="Montserrat" panose="00000500000000000000" pitchFamily="2" charset="0"/>
              </a:rPr>
              <a:t>$158.480.480,44</a:t>
            </a:r>
            <a:r>
              <a:rPr lang="es-CO" sz="900" dirty="0">
                <a:latin typeface="Montserrat" panose="00000500000000000000" pitchFamily="2" charset="0"/>
              </a:rPr>
              <a:t>, equivalente al </a:t>
            </a:r>
            <a:r>
              <a:rPr lang="es-CO" sz="900" b="1" dirty="0">
                <a:latin typeface="Montserrat" panose="00000500000000000000" pitchFamily="2" charset="0"/>
              </a:rPr>
              <a:t>31 %</a:t>
            </a:r>
            <a:r>
              <a:rPr lang="es-CO" sz="900" dirty="0">
                <a:latin typeface="Montserrat" panose="00000500000000000000" pitchFamily="2" charset="0"/>
              </a:rPr>
              <a:t> del total de las reservas constituidas.</a:t>
            </a:r>
          </a:p>
          <a:p>
            <a:r>
              <a:rPr lang="es-CO" sz="900" dirty="0">
                <a:latin typeface="Montserrat" panose="00000500000000000000" pitchFamily="2" charset="0"/>
              </a:rPr>
              <a:t>Como resultado de las mesas de trabajo y del seguimiento realizado por el Grupo de Recursos Financieros con las diferentes áreas de la entidad, se han gestionado cancelaciones de reservas por un valor de </a:t>
            </a:r>
            <a:r>
              <a:rPr lang="es-CO" sz="900" b="1" dirty="0">
                <a:latin typeface="Montserrat" panose="00000500000000000000" pitchFamily="2" charset="0"/>
              </a:rPr>
              <a:t>$89.025.884,28</a:t>
            </a:r>
            <a:r>
              <a:rPr lang="es-CO" sz="900" dirty="0">
                <a:latin typeface="Montserrat" panose="00000500000000000000" pitchFamily="2" charset="0"/>
              </a:rPr>
              <a:t>, correspondientes al </a:t>
            </a:r>
            <a:r>
              <a:rPr lang="es-CO" sz="900" b="1" dirty="0">
                <a:latin typeface="Montserrat" panose="00000500000000000000" pitchFamily="2" charset="0"/>
              </a:rPr>
              <a:t>17 %</a:t>
            </a:r>
            <a:r>
              <a:rPr lang="es-CO" sz="900" dirty="0">
                <a:latin typeface="Montserrat" panose="00000500000000000000" pitchFamily="2" charset="0"/>
              </a:rPr>
              <a:t> del total.</a:t>
            </a:r>
          </a:p>
          <a:p>
            <a:pPr algn="just"/>
            <a:r>
              <a:rPr lang="es-CO" sz="900" dirty="0">
                <a:latin typeface="Montserrat" panose="00000500000000000000" pitchFamily="2" charset="0"/>
              </a:rPr>
              <a:t>Adicionalmente, al cierre del periodo se encuentran </a:t>
            </a:r>
            <a:r>
              <a:rPr lang="es-CO" sz="900" b="1" dirty="0">
                <a:latin typeface="Montserrat" panose="00000500000000000000" pitchFamily="2" charset="0"/>
              </a:rPr>
              <a:t>tres (3) reservas</a:t>
            </a:r>
            <a:r>
              <a:rPr lang="es-CO" sz="900" dirty="0">
                <a:latin typeface="Montserrat" panose="00000500000000000000" pitchFamily="2" charset="0"/>
              </a:rPr>
              <a:t> debidamente firmadas y aprobadas, las cuales no pudieron ser canceladas debido a restricciones en los horarios operativos. No obstante, su cancelación está programada para el </a:t>
            </a:r>
            <a:r>
              <a:rPr lang="es-CO" sz="900" b="1" dirty="0">
                <a:latin typeface="Montserrat" panose="00000500000000000000" pitchFamily="2" charset="0"/>
              </a:rPr>
              <a:t>03 de agosto de 2026</a:t>
            </a:r>
            <a:r>
              <a:rPr lang="es-CO" sz="900" dirty="0">
                <a:latin typeface="Montserrat" panose="00000500000000000000" pitchFamily="2" charset="0"/>
              </a:rPr>
              <a:t>, por un valor de </a:t>
            </a:r>
            <a:r>
              <a:rPr lang="es-CO" sz="900" b="1" dirty="0">
                <a:latin typeface="Montserrat" panose="00000500000000000000" pitchFamily="2" charset="0"/>
              </a:rPr>
              <a:t>$3.873.333,45</a:t>
            </a:r>
            <a:r>
              <a:rPr lang="es-CO" sz="900" dirty="0">
                <a:latin typeface="Montserrat" panose="00000500000000000000" pitchFamily="2" charset="0"/>
              </a:rPr>
              <a:t>, equivalente al </a:t>
            </a:r>
            <a:r>
              <a:rPr lang="es-CO" sz="900" b="1" dirty="0">
                <a:latin typeface="Montserrat" panose="00000500000000000000" pitchFamily="2" charset="0"/>
              </a:rPr>
              <a:t>1 %</a:t>
            </a:r>
            <a:r>
              <a:rPr lang="es-CO" sz="900" dirty="0">
                <a:latin typeface="Montserrat" panose="00000500000000000000" pitchFamily="2" charset="0"/>
              </a:rPr>
              <a:t> del total de las reservas.</a:t>
            </a:r>
          </a:p>
          <a:p>
            <a:r>
              <a:rPr lang="es-CO" sz="900" dirty="0">
                <a:latin typeface="Montserrat" panose="00000500000000000000" pitchFamily="2" charset="0"/>
              </a:rPr>
              <a:t>Por otra parte, se encuentran en proceso de revisión contractual y documental reservas por valor de </a:t>
            </a:r>
            <a:r>
              <a:rPr lang="es-CO" sz="900" b="1" dirty="0">
                <a:latin typeface="Montserrat" panose="00000500000000000000" pitchFamily="2" charset="0"/>
              </a:rPr>
              <a:t>$153.230.503,58</a:t>
            </a:r>
            <a:r>
              <a:rPr lang="es-CO" sz="900" dirty="0">
                <a:latin typeface="Montserrat" panose="00000500000000000000" pitchFamily="2" charset="0"/>
              </a:rPr>
              <a:t>, que representan el </a:t>
            </a:r>
            <a:r>
              <a:rPr lang="es-CO" sz="900" b="1" dirty="0">
                <a:latin typeface="Montserrat" panose="00000500000000000000" pitchFamily="2" charset="0"/>
              </a:rPr>
              <a:t>29 %</a:t>
            </a:r>
            <a:r>
              <a:rPr lang="es-CO" sz="900" dirty="0">
                <a:latin typeface="Montserrat" panose="00000500000000000000" pitchFamily="2" charset="0"/>
              </a:rPr>
              <a:t> del total constituido.</a:t>
            </a:r>
          </a:p>
          <a:p>
            <a:r>
              <a:rPr lang="es-CO" sz="900" dirty="0">
                <a:latin typeface="Montserrat" panose="00000500000000000000" pitchFamily="2" charset="0"/>
              </a:rPr>
              <a:t>Finalmente, se cuenta con </a:t>
            </a:r>
            <a:r>
              <a:rPr lang="es-CO" sz="900" b="1" dirty="0">
                <a:latin typeface="Montserrat" panose="00000500000000000000" pitchFamily="2" charset="0"/>
              </a:rPr>
              <a:t>concepto técnico emitido por la Secretaría General</a:t>
            </a:r>
            <a:r>
              <a:rPr lang="es-CO" sz="900" dirty="0">
                <a:latin typeface="Montserrat" panose="00000500000000000000" pitchFamily="2" charset="0"/>
              </a:rPr>
              <a:t> respecto de </a:t>
            </a:r>
            <a:r>
              <a:rPr lang="es-CO" sz="900" b="1" dirty="0">
                <a:latin typeface="Montserrat" panose="00000500000000000000" pitchFamily="2" charset="0"/>
              </a:rPr>
              <a:t>cinco (5) contratos</a:t>
            </a:r>
            <a:r>
              <a:rPr lang="es-CO" sz="900" dirty="0">
                <a:latin typeface="Montserrat" panose="00000500000000000000" pitchFamily="2" charset="0"/>
              </a:rPr>
              <a:t>, por un valor de </a:t>
            </a:r>
            <a:r>
              <a:rPr lang="es-CO" sz="900" b="1" dirty="0">
                <a:latin typeface="Montserrat" panose="00000500000000000000" pitchFamily="2" charset="0"/>
              </a:rPr>
              <a:t>$114.993.342,00</a:t>
            </a:r>
            <a:r>
              <a:rPr lang="es-CO" sz="900" dirty="0">
                <a:latin typeface="Montserrat" panose="00000500000000000000" pitchFamily="2" charset="0"/>
              </a:rPr>
              <a:t>, equivalente al </a:t>
            </a:r>
            <a:r>
              <a:rPr lang="es-CO" sz="900" b="1" dirty="0">
                <a:latin typeface="Montserrat" panose="00000500000000000000" pitchFamily="2" charset="0"/>
              </a:rPr>
              <a:t>22 %</a:t>
            </a:r>
            <a:r>
              <a:rPr lang="es-CO" sz="900" dirty="0">
                <a:latin typeface="Montserrat" panose="00000500000000000000" pitchFamily="2" charset="0"/>
              </a:rPr>
              <a:t> del total de las reservas presupuestales.</a:t>
            </a:r>
          </a:p>
        </p:txBody>
      </p:sp>
      <p:sp>
        <p:nvSpPr>
          <p:cNvPr id="9" name="Marcador de contenido 2">
            <a:extLst>
              <a:ext uri="{FF2B5EF4-FFF2-40B4-BE49-F238E27FC236}">
                <a16:creationId xmlns:a16="http://schemas.microsoft.com/office/drawing/2014/main" id="{423F2D8D-59A4-CDA3-A8B1-F9DE15528853}"/>
              </a:ext>
            </a:extLst>
          </p:cNvPr>
          <p:cNvSpPr txBox="1">
            <a:spLocks/>
          </p:cNvSpPr>
          <p:nvPr/>
        </p:nvSpPr>
        <p:spPr>
          <a:xfrm>
            <a:off x="1062939" y="951980"/>
            <a:ext cx="9796846" cy="766753"/>
          </a:xfrm>
          <a:prstGeom prst="rect">
            <a:avLst/>
          </a:prstGeom>
        </p:spPr>
        <p:txBody>
          <a:bodyPr vert="horz" lIns="91440" tIns="45720" rIns="91440" bIns="45720" rtlCol="0" anchor="ct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1600" b="1" dirty="0">
                <a:solidFill>
                  <a:schemeClr val="accent3">
                    <a:lumMod val="75000"/>
                  </a:schemeClr>
                </a:solidFill>
                <a:latin typeface="Montserrat" panose="00000500000000000000" pitchFamily="2" charset="0"/>
              </a:rPr>
              <a:t>CONCEPTO GENERAL: </a:t>
            </a:r>
            <a:r>
              <a:rPr lang="es-MX" sz="1600" dirty="0">
                <a:latin typeface="Montserrat" panose="00000500000000000000" pitchFamily="2" charset="0"/>
              </a:rPr>
              <a:t>La constitución de la reserva presupuestal obedece a los tiempos asociados al cierre contractual y a la finalización de los plazos de ejecución, lo cual limito la culminación de las actuaciones administrativas y presupuestales necesarias para efectuar el pago dentro de la vigencia fiscal 2025, pese a las obligaciones contractuales se encontraban debidamente ejecutadas.. En concordancia con lo dispuesto en el Art. 89 del Decreto 111 de 1996 – Estatuto orgánico del presupuesto, al cierre de la vigencia fiscal corresponde a cada órgano constituir las reservas presupuestales respectos de los compromisos legalmente adquiridos y no cancelados al 31 de diciembre, los cuales deberían destinarse exclusivamente al pago de las obligaciones que les dieron origen. </a:t>
            </a:r>
            <a:endParaRPr lang="es-CO" sz="1600" dirty="0">
              <a:latin typeface="Montserrat" panose="00000500000000000000" pitchFamily="2" charset="0"/>
            </a:endParaRPr>
          </a:p>
        </p:txBody>
      </p:sp>
      <p:graphicFrame>
        <p:nvGraphicFramePr>
          <p:cNvPr id="6" name="Tabla 5">
            <a:extLst>
              <a:ext uri="{FF2B5EF4-FFF2-40B4-BE49-F238E27FC236}">
                <a16:creationId xmlns:a16="http://schemas.microsoft.com/office/drawing/2014/main" id="{2F761DBA-50F9-4D83-629C-8B95C2DE4535}"/>
              </a:ext>
            </a:extLst>
          </p:cNvPr>
          <p:cNvGraphicFramePr>
            <a:graphicFrameLocks noGrp="1"/>
          </p:cNvGraphicFramePr>
          <p:nvPr>
            <p:extLst>
              <p:ext uri="{D42A27DB-BD31-4B8C-83A1-F6EECF244321}">
                <p14:modId xmlns:p14="http://schemas.microsoft.com/office/powerpoint/2010/main" val="3097517497"/>
              </p:ext>
            </p:extLst>
          </p:nvPr>
        </p:nvGraphicFramePr>
        <p:xfrm>
          <a:off x="711272" y="5222760"/>
          <a:ext cx="4356100" cy="683260"/>
        </p:xfrm>
        <a:graphic>
          <a:graphicData uri="http://schemas.openxmlformats.org/drawingml/2006/table">
            <a:tbl>
              <a:tblPr>
                <a:tableStyleId>{5C22544A-7EE6-4342-B048-85BDC9FD1C3A}</a:tableStyleId>
              </a:tblPr>
              <a:tblGrid>
                <a:gridCol w="3327400">
                  <a:extLst>
                    <a:ext uri="{9D8B030D-6E8A-4147-A177-3AD203B41FA5}">
                      <a16:colId xmlns:a16="http://schemas.microsoft.com/office/drawing/2014/main" val="4200294712"/>
                    </a:ext>
                  </a:extLst>
                </a:gridCol>
                <a:gridCol w="1028700">
                  <a:extLst>
                    <a:ext uri="{9D8B030D-6E8A-4147-A177-3AD203B41FA5}">
                      <a16:colId xmlns:a16="http://schemas.microsoft.com/office/drawing/2014/main" val="3267389866"/>
                    </a:ext>
                  </a:extLst>
                </a:gridCol>
              </a:tblGrid>
              <a:tr h="184150">
                <a:tc>
                  <a:txBody>
                    <a:bodyPr/>
                    <a:lstStyle/>
                    <a:p>
                      <a:pPr algn="r" fontAlgn="b">
                        <a:buNone/>
                      </a:pPr>
                      <a:r>
                        <a:rPr lang="es-CO" sz="1100" u="none" strike="noStrike" dirty="0">
                          <a:effectLst/>
                          <a:latin typeface="Montserrat" panose="00000500000000000000" pitchFamily="2" charset="0"/>
                        </a:rPr>
                        <a:t>Total reservas ejecutas</a:t>
                      </a:r>
                      <a:endParaRPr lang="es-CO" sz="11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1100" u="none" strike="noStrike">
                          <a:effectLst/>
                          <a:latin typeface="Montserrat" panose="00000500000000000000" pitchFamily="2" charset="0"/>
                        </a:rPr>
                        <a:t>   251.379.698,17 </a:t>
                      </a:r>
                      <a:endParaRPr lang="es-CO" sz="1100" b="0" i="0" u="none" strike="noStrike">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354571196"/>
                  </a:ext>
                </a:extLst>
              </a:tr>
              <a:tr h="184150">
                <a:tc>
                  <a:txBody>
                    <a:bodyPr/>
                    <a:lstStyle/>
                    <a:p>
                      <a:pPr algn="r" fontAlgn="b">
                        <a:buNone/>
                      </a:pPr>
                      <a:r>
                        <a:rPr lang="es-CO" sz="1100" u="none" strike="noStrike" dirty="0">
                          <a:effectLst/>
                          <a:latin typeface="Montserrat" panose="00000500000000000000" pitchFamily="2" charset="0"/>
                        </a:rPr>
                        <a:t>Total reservas por ejecutar</a:t>
                      </a:r>
                      <a:endParaRPr lang="es-CO" sz="11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1100" u="none" strike="noStrike" dirty="0">
                          <a:effectLst/>
                          <a:latin typeface="Montserrat" panose="00000500000000000000" pitchFamily="2" charset="0"/>
                        </a:rPr>
                        <a:t>   268.223.845,58 </a:t>
                      </a:r>
                      <a:endParaRPr lang="es-CO" sz="1100" b="0" i="0" u="none" strike="noStrike" dirty="0">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098321830"/>
                  </a:ext>
                </a:extLst>
              </a:tr>
            </a:tbl>
          </a:graphicData>
        </a:graphic>
      </p:graphicFrame>
      <p:pic>
        <p:nvPicPr>
          <p:cNvPr id="8" name="Imagen 7">
            <a:extLst>
              <a:ext uri="{FF2B5EF4-FFF2-40B4-BE49-F238E27FC236}">
                <a16:creationId xmlns:a16="http://schemas.microsoft.com/office/drawing/2014/main" id="{1C8A49E8-E1E6-E199-4E83-B6F6D13277BF}"/>
              </a:ext>
            </a:extLst>
          </p:cNvPr>
          <p:cNvPicPr>
            <a:picLocks noChangeAspect="1"/>
          </p:cNvPicPr>
          <p:nvPr/>
        </p:nvPicPr>
        <p:blipFill>
          <a:blip r:embed="rId2"/>
          <a:stretch>
            <a:fillRect/>
          </a:stretch>
        </p:blipFill>
        <p:spPr>
          <a:xfrm>
            <a:off x="1433815" y="1884675"/>
            <a:ext cx="4346501" cy="3088650"/>
          </a:xfrm>
          <a:prstGeom prst="rect">
            <a:avLst/>
          </a:prstGeom>
        </p:spPr>
      </p:pic>
    </p:spTree>
    <p:extLst>
      <p:ext uri="{BB962C8B-B14F-4D97-AF65-F5344CB8AC3E}">
        <p14:creationId xmlns:p14="http://schemas.microsoft.com/office/powerpoint/2010/main" val="2892225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1970C-0A3A-A355-8014-F8E4AE25A30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D3DCEC7-D1DB-8A32-C5E9-26E743F3252A}"/>
              </a:ext>
            </a:extLst>
          </p:cNvPr>
          <p:cNvSpPr>
            <a:spLocks noGrp="1"/>
          </p:cNvSpPr>
          <p:nvPr>
            <p:ph type="title"/>
          </p:nvPr>
        </p:nvSpPr>
        <p:spPr>
          <a:xfrm>
            <a:off x="793662" y="386930"/>
            <a:ext cx="10066122" cy="459737"/>
          </a:xfrm>
        </p:spPr>
        <p:txBody>
          <a:bodyPr vert="horz" lIns="91440" tIns="45720" rIns="91440" bIns="45720" rtlCol="0"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CUENTAS POR PAGAR (Corte a 31/07/2026)</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3" name="Marcador de contenido 2">
            <a:extLst>
              <a:ext uri="{FF2B5EF4-FFF2-40B4-BE49-F238E27FC236}">
                <a16:creationId xmlns:a16="http://schemas.microsoft.com/office/drawing/2014/main" id="{E3715F13-A9BD-1AD4-B79B-6A3AC61F12B4}"/>
              </a:ext>
            </a:extLst>
          </p:cNvPr>
          <p:cNvSpPr>
            <a:spLocks noGrp="1"/>
          </p:cNvSpPr>
          <p:nvPr>
            <p:ph idx="1"/>
          </p:nvPr>
        </p:nvSpPr>
        <p:spPr>
          <a:xfrm>
            <a:off x="1752600" y="936078"/>
            <a:ext cx="8348133" cy="342390"/>
          </a:xfrm>
        </p:spPr>
        <p:txBody>
          <a:bodyPr anchor="ctr">
            <a:noAutofit/>
          </a:bodyPr>
          <a:lstStyle/>
          <a:p>
            <a:pPr marL="0" indent="0" algn="just">
              <a:buNone/>
            </a:pPr>
            <a:r>
              <a:rPr lang="es-ES" sz="1000" b="1" dirty="0">
                <a:solidFill>
                  <a:schemeClr val="accent3">
                    <a:lumMod val="75000"/>
                  </a:schemeClr>
                </a:solidFill>
                <a:latin typeface="Montserrat" panose="00000500000000000000" pitchFamily="2" charset="0"/>
              </a:rPr>
              <a:t>CONCEPTO GENERAL: </a:t>
            </a:r>
            <a:r>
              <a:rPr lang="es-MX" sz="1000" dirty="0">
                <a:latin typeface="Montserrat" panose="00000500000000000000" pitchFamily="2" charset="0"/>
              </a:rPr>
              <a:t>Las cuentas por pagar corresponden a obligaciones legalmente contraídas y causadas, es decir, aquellas en las que: Ya existe un compromiso previo (contrato, orden, acto administrativo), y el bien o servicio fue efectivamente recibido a satisfacción</a:t>
            </a:r>
            <a:endParaRPr lang="es-CO" sz="1000" dirty="0">
              <a:latin typeface="Montserrat" panose="00000500000000000000" pitchFamily="2" charset="0"/>
            </a:endParaRPr>
          </a:p>
        </p:txBody>
      </p:sp>
      <p:sp>
        <p:nvSpPr>
          <p:cNvPr id="5" name="Marcador de contenido 2">
            <a:extLst>
              <a:ext uri="{FF2B5EF4-FFF2-40B4-BE49-F238E27FC236}">
                <a16:creationId xmlns:a16="http://schemas.microsoft.com/office/drawing/2014/main" id="{5FAB15A3-10A3-53AD-8B95-F01FB9A7FBD0}"/>
              </a:ext>
            </a:extLst>
          </p:cNvPr>
          <p:cNvSpPr txBox="1">
            <a:spLocks/>
          </p:cNvSpPr>
          <p:nvPr/>
        </p:nvSpPr>
        <p:spPr>
          <a:xfrm>
            <a:off x="1349829" y="4146331"/>
            <a:ext cx="6466114" cy="1427156"/>
          </a:xfrm>
          <a:prstGeom prst="rect">
            <a:avLst/>
          </a:prstGeom>
        </p:spPr>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1400" b="1" dirty="0">
                <a:solidFill>
                  <a:schemeClr val="accent3">
                    <a:lumMod val="75000"/>
                  </a:schemeClr>
                </a:solidFill>
                <a:latin typeface="Montserrat" panose="00000500000000000000" pitchFamily="2" charset="0"/>
              </a:rPr>
              <a:t>: </a:t>
            </a:r>
          </a:p>
          <a:p>
            <a:pPr algn="just">
              <a:buFont typeface="Wingdings" panose="05000000000000000000" pitchFamily="2" charset="2"/>
              <a:buChar char="ü"/>
            </a:pPr>
            <a:r>
              <a:rPr lang="es-ES" sz="1200" dirty="0">
                <a:latin typeface="Montserrat" panose="00000500000000000000" pitchFamily="2" charset="0"/>
              </a:rPr>
              <a:t>La entidad constituyo cuentas por pagar a 31 de diciembre de 2025 por valor total de $380.177.176,96.</a:t>
            </a:r>
          </a:p>
          <a:p>
            <a:pPr algn="just">
              <a:buFont typeface="Wingdings" panose="05000000000000000000" pitchFamily="2" charset="2"/>
              <a:buChar char="ü"/>
            </a:pPr>
            <a:r>
              <a:rPr lang="es-ES" sz="1200" dirty="0">
                <a:latin typeface="Montserrat" panose="00000500000000000000" pitchFamily="2" charset="0"/>
              </a:rPr>
              <a:t>Con corte al mes de julio de 2026 se han realizado pagos por valor de $366.777.175,96 que corresponden al 84% de las cuentas por pagar</a:t>
            </a:r>
          </a:p>
          <a:p>
            <a:pPr algn="just">
              <a:buFont typeface="Wingdings" panose="05000000000000000000" pitchFamily="2" charset="2"/>
              <a:buChar char="ü"/>
            </a:pPr>
            <a:r>
              <a:rPr lang="es-ES" sz="1200" dirty="0">
                <a:latin typeface="Montserrat" panose="00000500000000000000" pitchFamily="2" charset="0"/>
              </a:rPr>
              <a:t>Al corte de 30 Junio solo quedan por pagar dos cuentas de la contratista GARCIA CRUZ PAULA ROXANA, las cuales no cuentan con autorización de pago por parte de la Secretaria General</a:t>
            </a:r>
          </a:p>
        </p:txBody>
      </p:sp>
      <p:pic>
        <p:nvPicPr>
          <p:cNvPr id="9" name="Imagen 8">
            <a:extLst>
              <a:ext uri="{FF2B5EF4-FFF2-40B4-BE49-F238E27FC236}">
                <a16:creationId xmlns:a16="http://schemas.microsoft.com/office/drawing/2014/main" id="{71ADA06C-1A60-4A81-A71C-BC2EEDF1FB0C}"/>
              </a:ext>
            </a:extLst>
          </p:cNvPr>
          <p:cNvPicPr>
            <a:picLocks noChangeAspect="1"/>
          </p:cNvPicPr>
          <p:nvPr/>
        </p:nvPicPr>
        <p:blipFill>
          <a:blip r:embed="rId2"/>
          <a:stretch>
            <a:fillRect/>
          </a:stretch>
        </p:blipFill>
        <p:spPr>
          <a:xfrm>
            <a:off x="6952019" y="2524762"/>
            <a:ext cx="3907765" cy="459737"/>
          </a:xfrm>
          <a:prstGeom prst="rect">
            <a:avLst/>
          </a:prstGeom>
        </p:spPr>
      </p:pic>
      <p:pic>
        <p:nvPicPr>
          <p:cNvPr id="6" name="Imagen 5">
            <a:extLst>
              <a:ext uri="{FF2B5EF4-FFF2-40B4-BE49-F238E27FC236}">
                <a16:creationId xmlns:a16="http://schemas.microsoft.com/office/drawing/2014/main" id="{15FF2944-48CE-195A-AF85-215E1AD3C0C1}"/>
              </a:ext>
            </a:extLst>
          </p:cNvPr>
          <p:cNvPicPr>
            <a:picLocks noChangeAspect="1"/>
          </p:cNvPicPr>
          <p:nvPr/>
        </p:nvPicPr>
        <p:blipFill>
          <a:blip r:embed="rId3"/>
          <a:stretch>
            <a:fillRect/>
          </a:stretch>
        </p:blipFill>
        <p:spPr>
          <a:xfrm>
            <a:off x="2622000" y="1534081"/>
            <a:ext cx="3093971" cy="2469748"/>
          </a:xfrm>
          <a:prstGeom prst="rect">
            <a:avLst/>
          </a:prstGeom>
        </p:spPr>
      </p:pic>
    </p:spTree>
    <p:extLst>
      <p:ext uri="{BB962C8B-B14F-4D97-AF65-F5344CB8AC3E}">
        <p14:creationId xmlns:p14="http://schemas.microsoft.com/office/powerpoint/2010/main" val="2821541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CBE6-EC4D-36E7-8A5A-93F5E474AA0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A66219E-FBCE-F8A1-B352-76B9DD9661F9}"/>
              </a:ext>
            </a:extLst>
          </p:cNvPr>
          <p:cNvSpPr>
            <a:spLocks noGrp="1"/>
          </p:cNvSpPr>
          <p:nvPr>
            <p:ph type="title"/>
          </p:nvPr>
        </p:nvSpPr>
        <p:spPr>
          <a:xfrm>
            <a:off x="793662" y="386930"/>
            <a:ext cx="10066122" cy="1112686"/>
          </a:xfrm>
        </p:spPr>
        <p:txBody>
          <a:bodyPr vert="horz" lIns="91440" tIns="45720" rIns="91440" bIns="45720" rtlCol="0" anchor="b">
            <a:normAutofit/>
          </a:bodyPr>
          <a:lstStyle/>
          <a:p>
            <a:pPr algn="ct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COMENTARIOS FINALES</a:t>
            </a:r>
            <a:b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b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PROCESO DE GESTION FINANCIERA</a:t>
            </a:r>
            <a:endPar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3" name="Marcador de contenido 2">
            <a:extLst>
              <a:ext uri="{FF2B5EF4-FFF2-40B4-BE49-F238E27FC236}">
                <a16:creationId xmlns:a16="http://schemas.microsoft.com/office/drawing/2014/main" id="{D3220A87-F6E4-865A-2E69-345C9834D0EE}"/>
              </a:ext>
            </a:extLst>
          </p:cNvPr>
          <p:cNvSpPr>
            <a:spLocks noGrp="1"/>
          </p:cNvSpPr>
          <p:nvPr>
            <p:ph idx="1"/>
          </p:nvPr>
        </p:nvSpPr>
        <p:spPr>
          <a:xfrm>
            <a:off x="1216241" y="1958899"/>
            <a:ext cx="6356410" cy="3071675"/>
          </a:xfrm>
        </p:spPr>
        <p:txBody>
          <a:bodyPr anchor="ctr">
            <a:noAutofit/>
          </a:bodyPr>
          <a:lstStyle/>
          <a:p>
            <a:pPr marL="0" indent="0" algn="just">
              <a:buNone/>
            </a:pPr>
            <a:r>
              <a:rPr lang="es-ES" sz="1050" dirty="0">
                <a:latin typeface="Montserrat" panose="00000500000000000000" pitchFamily="2" charset="0"/>
              </a:rPr>
              <a:t>En el marco del seguimiento y control a la ejecución presupuestal y financiera de la entidad, se informa que desde la Coordinación se han adelantado de manera permanente las actividades de gestión, verificación, seguimiento y articulación requeridas para garantizar el adecuado funcionamiento y cumplimiento de los procesos financieros y presupuestales de la vigencia.</a:t>
            </a:r>
          </a:p>
          <a:p>
            <a:pPr marL="0" indent="0" algn="just">
              <a:buNone/>
            </a:pPr>
            <a:r>
              <a:rPr lang="es-ES" sz="1050" dirty="0">
                <a:latin typeface="Montserrat" panose="00000500000000000000" pitchFamily="2" charset="0"/>
              </a:rPr>
              <a:t>En este sentido, la ejecución de los recursos se ha venido desarrollando conforme a las necesidades y requerimientos presentados por las diferentes dependencias, en observancia de los principios de eficiencia, oportunidad y control, así como de la normatividad aplicable en materia presupuestal y financiera.</a:t>
            </a:r>
          </a:p>
          <a:p>
            <a:pPr marL="0" indent="0" algn="just">
              <a:buNone/>
            </a:pPr>
            <a:r>
              <a:rPr lang="es-ES" sz="1050" dirty="0">
                <a:latin typeface="Montserrat" panose="00000500000000000000" pitchFamily="2" charset="0"/>
              </a:rPr>
              <a:t>De igual manera, el grupo de recursos financieros continua con el proceso de revisión, conciliación, verificación y confirmación de saldos correspondientes a las reservas presupuestales y cuentas por pagar constituidas, con el propósito de asegurar la consistencia de la información financiera, la adecuada depuración de saldos y el fortalecimiento del control y seguimiento de las obligaciones de la entidad.</a:t>
            </a:r>
          </a:p>
          <a:p>
            <a:pPr marL="0" indent="0" algn="just">
              <a:buNone/>
            </a:pPr>
            <a:r>
              <a:rPr lang="es-ES" sz="1050" dirty="0">
                <a:latin typeface="Montserrat" panose="00000500000000000000" pitchFamily="2" charset="0"/>
              </a:rPr>
              <a:t>Los resultados derivados de este proceso de validación y depuración se verán reflejados en los informes y ejecuciones de los meses posteriores, conforme avance el análisis y cierre de las respectivas verificaciones.</a:t>
            </a:r>
            <a:endParaRPr lang="es-CO" sz="1050" dirty="0">
              <a:latin typeface="Montserrat" panose="00000500000000000000" pitchFamily="2" charset="0"/>
            </a:endParaRPr>
          </a:p>
        </p:txBody>
      </p:sp>
      <p:pic>
        <p:nvPicPr>
          <p:cNvPr id="13" name="Imagen 12">
            <a:extLst>
              <a:ext uri="{FF2B5EF4-FFF2-40B4-BE49-F238E27FC236}">
                <a16:creationId xmlns:a16="http://schemas.microsoft.com/office/drawing/2014/main" id="{D7D873A8-FFDC-51DA-2BA1-40C5340C69D3}"/>
              </a:ext>
            </a:extLst>
          </p:cNvPr>
          <p:cNvPicPr>
            <a:picLocks noChangeAspect="1"/>
          </p:cNvPicPr>
          <p:nvPr/>
        </p:nvPicPr>
        <p:blipFill>
          <a:blip r:embed="rId2"/>
          <a:stretch>
            <a:fillRect/>
          </a:stretch>
        </p:blipFill>
        <p:spPr>
          <a:xfrm>
            <a:off x="8034669" y="1958899"/>
            <a:ext cx="3295819" cy="2940201"/>
          </a:xfrm>
          <a:prstGeom prst="rect">
            <a:avLst/>
          </a:prstGeom>
        </p:spPr>
      </p:pic>
    </p:spTree>
    <p:extLst>
      <p:ext uri="{BB962C8B-B14F-4D97-AF65-F5344CB8AC3E}">
        <p14:creationId xmlns:p14="http://schemas.microsoft.com/office/powerpoint/2010/main" val="1982283269"/>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1063</TotalTime>
  <Words>1426</Words>
  <Application>Microsoft Office PowerPoint</Application>
  <PresentationFormat>Panorámica</PresentationFormat>
  <Paragraphs>106</Paragraphs>
  <Slides>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Aptos</vt:lpstr>
      <vt:lpstr>Aptos Display</vt:lpstr>
      <vt:lpstr>Arial</vt:lpstr>
      <vt:lpstr>Calibri</vt:lpstr>
      <vt:lpstr>Montserrat</vt:lpstr>
      <vt:lpstr>Wingdings</vt:lpstr>
      <vt:lpstr>Office Theme</vt:lpstr>
      <vt:lpstr>Presentación de PowerPoint</vt:lpstr>
      <vt:lpstr>DATOS GENERALES ASIGNACIÓN PRESUPUESTO AÑO 2026</vt:lpstr>
      <vt:lpstr>APROPIACIÓN VIGENTE - GENERAL PRESUPUESTO AÑO 2026 (Corte a 31/07/2026)</vt:lpstr>
      <vt:lpstr>APROPIACIÓN VIGENTE – Funcionamiento PRESUPUESTO AÑO 2026 (Corte a 31/07/2026)</vt:lpstr>
      <vt:lpstr>APROPIACIÓN VIGENTE – Detalle Funcionamiento PRESUPUESTO AÑO 2026 (Corte a 31/07/2026)</vt:lpstr>
      <vt:lpstr>APROPIACIÓN VIGENTE – Detalle Inversión PRESUPUESTO AÑO 2026 (Corte a 31/07/2026)</vt:lpstr>
      <vt:lpstr>RESERVAS (Corte a 31/07/2026)</vt:lpstr>
      <vt:lpstr>CUENTAS POR PAGAR (Corte a 31/07/2026)</vt:lpstr>
      <vt:lpstr>COMENTARIOS FINALES PROCESO DE GESTION FINANCIERA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Sthephanny Constanza Cruz Torres</dc:creator>
  <cp:lastModifiedBy>Sonia Esperanza Gualteros Matallana</cp:lastModifiedBy>
  <cp:revision>14</cp:revision>
  <dcterms:created xsi:type="dcterms:W3CDTF">2026-04-09T15:44:34Z</dcterms:created>
  <dcterms:modified xsi:type="dcterms:W3CDTF">2026-08-21T14:06:47Z</dcterms:modified>
</cp:coreProperties>
</file>