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8BE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239174-E617-4EBD-8F42-D45E213A763B}" v="11" dt="2026-09-01T02:26:52.9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>
        <p:scale>
          <a:sx n="75" d="100"/>
          <a:sy n="75" d="100"/>
        </p:scale>
        <p:origin x="324" y="-2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hephanny Constanza Cruz Torres" userId="ca1cdfae-73be-45dc-bac0-8a749b5c187b" providerId="ADAL" clId="{9DAD34A0-177B-4FC2-96C6-4974C43F521B}"/>
    <pc:docChg chg="undo custSel addSld delSld modSld">
      <pc:chgData name="Sthephanny Constanza Cruz Torres" userId="ca1cdfae-73be-45dc-bac0-8a749b5c187b" providerId="ADAL" clId="{9DAD34A0-177B-4FC2-96C6-4974C43F521B}" dt="2026-09-01T02:30:21.007" v="2334" actId="20577"/>
      <pc:docMkLst>
        <pc:docMk/>
      </pc:docMkLst>
      <pc:sldChg chg="modSp mod">
        <pc:chgData name="Sthephanny Constanza Cruz Torres" userId="ca1cdfae-73be-45dc-bac0-8a749b5c187b" providerId="ADAL" clId="{9DAD34A0-177B-4FC2-96C6-4974C43F521B}" dt="2026-09-01T01:48:09.913" v="2177" actId="20577"/>
        <pc:sldMkLst>
          <pc:docMk/>
          <pc:sldMk cId="890449672" sldId="256"/>
        </pc:sldMkLst>
        <pc:spChg chg="mod">
          <ac:chgData name="Sthephanny Constanza Cruz Torres" userId="ca1cdfae-73be-45dc-bac0-8a749b5c187b" providerId="ADAL" clId="{9DAD34A0-177B-4FC2-96C6-4974C43F521B}" dt="2026-09-01T01:48:09.913" v="2177" actId="20577"/>
          <ac:spMkLst>
            <pc:docMk/>
            <pc:sldMk cId="890449672" sldId="256"/>
            <ac:spMk id="2" creationId="{8A00B088-69FB-F436-27E3-3B69264B7291}"/>
          </ac:spMkLst>
        </pc:spChg>
      </pc:sldChg>
      <pc:sldChg chg="modSp mod">
        <pc:chgData name="Sthephanny Constanza Cruz Torres" userId="ca1cdfae-73be-45dc-bac0-8a749b5c187b" providerId="ADAL" clId="{9DAD34A0-177B-4FC2-96C6-4974C43F521B}" dt="2026-09-01T01:48:22.107" v="2178" actId="20577"/>
        <pc:sldMkLst>
          <pc:docMk/>
          <pc:sldMk cId="1607261635" sldId="258"/>
        </pc:sldMkLst>
        <pc:spChg chg="mod">
          <ac:chgData name="Sthephanny Constanza Cruz Torres" userId="ca1cdfae-73be-45dc-bac0-8a749b5c187b" providerId="ADAL" clId="{9DAD34A0-177B-4FC2-96C6-4974C43F521B}" dt="2026-09-01T01:48:22.107" v="2178" actId="20577"/>
          <ac:spMkLst>
            <pc:docMk/>
            <pc:sldMk cId="1607261635" sldId="258"/>
            <ac:spMk id="2" creationId="{58FCC3ED-A3B2-CADD-169A-63CF24C65059}"/>
          </ac:spMkLst>
        </pc:spChg>
      </pc:sldChg>
      <pc:sldChg chg="addSp delSp modSp mod">
        <pc:chgData name="Sthephanny Constanza Cruz Torres" userId="ca1cdfae-73be-45dc-bac0-8a749b5c187b" providerId="ADAL" clId="{9DAD34A0-177B-4FC2-96C6-4974C43F521B}" dt="2026-09-01T02:05:45.939" v="2230" actId="1076"/>
        <pc:sldMkLst>
          <pc:docMk/>
          <pc:sldMk cId="1514249308" sldId="259"/>
        </pc:sldMkLst>
        <pc:spChg chg="mod">
          <ac:chgData name="Sthephanny Constanza Cruz Torres" userId="ca1cdfae-73be-45dc-bac0-8a749b5c187b" providerId="ADAL" clId="{9DAD34A0-177B-4FC2-96C6-4974C43F521B}" dt="2026-09-01T02:00:45.200" v="2179" actId="20577"/>
          <ac:spMkLst>
            <pc:docMk/>
            <pc:sldMk cId="1514249308" sldId="259"/>
            <ac:spMk id="2" creationId="{54442283-2F1C-202C-390B-879415E18C8D}"/>
          </ac:spMkLst>
        </pc:spChg>
        <pc:spChg chg="mod">
          <ac:chgData name="Sthephanny Constanza Cruz Torres" userId="ca1cdfae-73be-45dc-bac0-8a749b5c187b" providerId="ADAL" clId="{9DAD34A0-177B-4FC2-96C6-4974C43F521B}" dt="2026-09-01T02:02:12.406" v="2214" actId="20577"/>
          <ac:spMkLst>
            <pc:docMk/>
            <pc:sldMk cId="1514249308" sldId="259"/>
            <ac:spMk id="6" creationId="{3DF26853-7D93-D61C-57ED-5625750C6DF2}"/>
          </ac:spMkLst>
        </pc:spChg>
        <pc:graphicFrameChg chg="add mod modGraphic">
          <ac:chgData name="Sthephanny Constanza Cruz Torres" userId="ca1cdfae-73be-45dc-bac0-8a749b5c187b" providerId="ADAL" clId="{9DAD34A0-177B-4FC2-96C6-4974C43F521B}" dt="2026-09-01T02:02:37.534" v="2220" actId="14100"/>
          <ac:graphicFrameMkLst>
            <pc:docMk/>
            <pc:sldMk cId="1514249308" sldId="259"/>
            <ac:graphicFrameMk id="3" creationId="{FF027092-C9ED-6A77-5FB9-9EB926ED8014}"/>
          </ac:graphicFrameMkLst>
        </pc:graphicFrameChg>
        <pc:graphicFrameChg chg="add del">
          <ac:chgData name="Sthephanny Constanza Cruz Torres" userId="ca1cdfae-73be-45dc-bac0-8a749b5c187b" providerId="ADAL" clId="{9DAD34A0-177B-4FC2-96C6-4974C43F521B}" dt="2026-09-01T02:04:07.088" v="2225" actId="22"/>
          <ac:graphicFrameMkLst>
            <pc:docMk/>
            <pc:sldMk cId="1514249308" sldId="259"/>
            <ac:graphicFrameMk id="5" creationId="{F87E6BA6-ED13-BA17-3A4F-C1F101882983}"/>
          </ac:graphicFrameMkLst>
        </pc:graphicFrameChg>
        <pc:graphicFrameChg chg="del">
          <ac:chgData name="Sthephanny Constanza Cruz Torres" userId="ca1cdfae-73be-45dc-bac0-8a749b5c187b" providerId="ADAL" clId="{9DAD34A0-177B-4FC2-96C6-4974C43F521B}" dt="2026-09-01T02:02:18.663" v="2215" actId="478"/>
          <ac:graphicFrameMkLst>
            <pc:docMk/>
            <pc:sldMk cId="1514249308" sldId="259"/>
            <ac:graphicFrameMk id="11" creationId="{19F57CD8-47CB-CF88-5BC4-9EDF707D0C2F}"/>
          </ac:graphicFrameMkLst>
        </pc:graphicFrameChg>
        <pc:picChg chg="add del mod">
          <ac:chgData name="Sthephanny Constanza Cruz Torres" userId="ca1cdfae-73be-45dc-bac0-8a749b5c187b" providerId="ADAL" clId="{9DAD34A0-177B-4FC2-96C6-4974C43F521B}" dt="2026-09-01T02:04:43.413" v="2228" actId="478"/>
          <ac:picMkLst>
            <pc:docMk/>
            <pc:sldMk cId="1514249308" sldId="259"/>
            <ac:picMk id="8" creationId="{7593BA25-6EB5-5A48-9B7A-F72B308C2833}"/>
          </ac:picMkLst>
        </pc:picChg>
        <pc:picChg chg="add del">
          <ac:chgData name="Sthephanny Constanza Cruz Torres" userId="ca1cdfae-73be-45dc-bac0-8a749b5c187b" providerId="ADAL" clId="{9DAD34A0-177B-4FC2-96C6-4974C43F521B}" dt="2026-09-01T02:04:05.257" v="2223" actId="478"/>
          <ac:picMkLst>
            <pc:docMk/>
            <pc:sldMk cId="1514249308" sldId="259"/>
            <ac:picMk id="10" creationId="{D46E3422-E221-FEC4-899F-E362DC3A8A64}"/>
          </ac:picMkLst>
        </pc:picChg>
        <pc:picChg chg="add mod">
          <ac:chgData name="Sthephanny Constanza Cruz Torres" userId="ca1cdfae-73be-45dc-bac0-8a749b5c187b" providerId="ADAL" clId="{9DAD34A0-177B-4FC2-96C6-4974C43F521B}" dt="2026-09-01T02:05:45.939" v="2230" actId="1076"/>
          <ac:picMkLst>
            <pc:docMk/>
            <pc:sldMk cId="1514249308" sldId="259"/>
            <ac:picMk id="12" creationId="{0C42F645-2605-EBBF-FD6F-7201B606DF7C}"/>
          </ac:picMkLst>
        </pc:picChg>
      </pc:sldChg>
      <pc:sldChg chg="addSp delSp modSp mod">
        <pc:chgData name="Sthephanny Constanza Cruz Torres" userId="ca1cdfae-73be-45dc-bac0-8a749b5c187b" providerId="ADAL" clId="{9DAD34A0-177B-4FC2-96C6-4974C43F521B}" dt="2026-09-01T02:15:39.138" v="2266" actId="20577"/>
        <pc:sldMkLst>
          <pc:docMk/>
          <pc:sldMk cId="3508192768" sldId="260"/>
        </pc:sldMkLst>
        <pc:spChg chg="mod">
          <ac:chgData name="Sthephanny Constanza Cruz Torres" userId="ca1cdfae-73be-45dc-bac0-8a749b5c187b" providerId="ADAL" clId="{9DAD34A0-177B-4FC2-96C6-4974C43F521B}" dt="2026-09-01T02:06:00.959" v="2231" actId="20577"/>
          <ac:spMkLst>
            <pc:docMk/>
            <pc:sldMk cId="3508192768" sldId="260"/>
            <ac:spMk id="2" creationId="{B18F47D1-FA86-ADA2-6C54-51772E034785}"/>
          </ac:spMkLst>
        </pc:spChg>
        <pc:spChg chg="mod">
          <ac:chgData name="Sthephanny Constanza Cruz Torres" userId="ca1cdfae-73be-45dc-bac0-8a749b5c187b" providerId="ADAL" clId="{9DAD34A0-177B-4FC2-96C6-4974C43F521B}" dt="2026-09-01T02:15:39.138" v="2266" actId="20577"/>
          <ac:spMkLst>
            <pc:docMk/>
            <pc:sldMk cId="3508192768" sldId="260"/>
            <ac:spMk id="6" creationId="{425D8555-FEEB-A295-691E-0F85BEE6AE3C}"/>
          </ac:spMkLst>
        </pc:spChg>
        <pc:graphicFrameChg chg="add mod modGraphic">
          <ac:chgData name="Sthephanny Constanza Cruz Torres" userId="ca1cdfae-73be-45dc-bac0-8a749b5c187b" providerId="ADAL" clId="{9DAD34A0-177B-4FC2-96C6-4974C43F521B}" dt="2026-09-01T02:14:11.694" v="2243" actId="121"/>
          <ac:graphicFrameMkLst>
            <pc:docMk/>
            <pc:sldMk cId="3508192768" sldId="260"/>
            <ac:graphicFrameMk id="5" creationId="{B23319DB-3ED1-1BD0-BF60-BA93DE48F805}"/>
          </ac:graphicFrameMkLst>
        </pc:graphicFrameChg>
        <pc:graphicFrameChg chg="del">
          <ac:chgData name="Sthephanny Constanza Cruz Torres" userId="ca1cdfae-73be-45dc-bac0-8a749b5c187b" providerId="ADAL" clId="{9DAD34A0-177B-4FC2-96C6-4974C43F521B}" dt="2026-09-01T02:13:40.315" v="2235" actId="478"/>
          <ac:graphicFrameMkLst>
            <pc:docMk/>
            <pc:sldMk cId="3508192768" sldId="260"/>
            <ac:graphicFrameMk id="8" creationId="{190C3F25-AD28-A179-C591-CEBEC90354CE}"/>
          </ac:graphicFrameMkLst>
        </pc:graphicFrameChg>
        <pc:picChg chg="add mod">
          <ac:chgData name="Sthephanny Constanza Cruz Torres" userId="ca1cdfae-73be-45dc-bac0-8a749b5c187b" providerId="ADAL" clId="{9DAD34A0-177B-4FC2-96C6-4974C43F521B}" dt="2026-09-01T02:13:37.627" v="2234" actId="1076"/>
          <ac:picMkLst>
            <pc:docMk/>
            <pc:sldMk cId="3508192768" sldId="260"/>
            <ac:picMk id="4" creationId="{1A8A04CF-0F30-4AD2-FE50-DFB0500E98F3}"/>
          </ac:picMkLst>
        </pc:picChg>
        <pc:picChg chg="del">
          <ac:chgData name="Sthephanny Constanza Cruz Torres" userId="ca1cdfae-73be-45dc-bac0-8a749b5c187b" providerId="ADAL" clId="{9DAD34A0-177B-4FC2-96C6-4974C43F521B}" dt="2026-09-01T02:13:34.654" v="2232" actId="478"/>
          <ac:picMkLst>
            <pc:docMk/>
            <pc:sldMk cId="3508192768" sldId="260"/>
            <ac:picMk id="10" creationId="{BE26E4F5-2D02-EA5E-8390-EB4635F549F4}"/>
          </ac:picMkLst>
        </pc:picChg>
      </pc:sldChg>
      <pc:sldChg chg="addSp delSp modSp mod">
        <pc:chgData name="Sthephanny Constanza Cruz Torres" userId="ca1cdfae-73be-45dc-bac0-8a749b5c187b" providerId="ADAL" clId="{9DAD34A0-177B-4FC2-96C6-4974C43F521B}" dt="2026-09-01T02:19:29.062" v="2276" actId="1076"/>
        <pc:sldMkLst>
          <pc:docMk/>
          <pc:sldMk cId="2224199290" sldId="263"/>
        </pc:sldMkLst>
        <pc:spChg chg="mod">
          <ac:chgData name="Sthephanny Constanza Cruz Torres" userId="ca1cdfae-73be-45dc-bac0-8a749b5c187b" providerId="ADAL" clId="{9DAD34A0-177B-4FC2-96C6-4974C43F521B}" dt="2026-09-01T02:16:03.055" v="2267" actId="20577"/>
          <ac:spMkLst>
            <pc:docMk/>
            <pc:sldMk cId="2224199290" sldId="263"/>
            <ac:spMk id="2" creationId="{CA11DE08-F1D7-2FB6-B35D-B8959CE064C8}"/>
          </ac:spMkLst>
        </pc:spChg>
        <pc:spChg chg="mod">
          <ac:chgData name="Sthephanny Constanza Cruz Torres" userId="ca1cdfae-73be-45dc-bac0-8a749b5c187b" providerId="ADAL" clId="{9DAD34A0-177B-4FC2-96C6-4974C43F521B}" dt="2026-09-01T02:17:14.182" v="2271" actId="20577"/>
          <ac:spMkLst>
            <pc:docMk/>
            <pc:sldMk cId="2224199290" sldId="263"/>
            <ac:spMk id="6" creationId="{884396DD-8750-A08A-6CC2-AD5590E39D55}"/>
          </ac:spMkLst>
        </pc:spChg>
        <pc:picChg chg="add mod">
          <ac:chgData name="Sthephanny Constanza Cruz Torres" userId="ca1cdfae-73be-45dc-bac0-8a749b5c187b" providerId="ADAL" clId="{9DAD34A0-177B-4FC2-96C6-4974C43F521B}" dt="2026-09-01T02:19:29.062" v="2276" actId="1076"/>
          <ac:picMkLst>
            <pc:docMk/>
            <pc:sldMk cId="2224199290" sldId="263"/>
            <ac:picMk id="4" creationId="{8F592403-CD79-1303-F9C0-66767B4AF36F}"/>
          </ac:picMkLst>
        </pc:picChg>
        <pc:picChg chg="del">
          <ac:chgData name="Sthephanny Constanza Cruz Torres" userId="ca1cdfae-73be-45dc-bac0-8a749b5c187b" providerId="ADAL" clId="{9DAD34A0-177B-4FC2-96C6-4974C43F521B}" dt="2026-09-01T02:19:22.402" v="2272" actId="478"/>
          <ac:picMkLst>
            <pc:docMk/>
            <pc:sldMk cId="2224199290" sldId="263"/>
            <ac:picMk id="5" creationId="{FF267D6D-D9E2-EBBB-476F-8FB4CC9792A8}"/>
          </ac:picMkLst>
        </pc:picChg>
      </pc:sldChg>
      <pc:sldChg chg="addSp delSp modSp mod">
        <pc:chgData name="Sthephanny Constanza Cruz Torres" userId="ca1cdfae-73be-45dc-bac0-8a749b5c187b" providerId="ADAL" clId="{9DAD34A0-177B-4FC2-96C6-4974C43F521B}" dt="2026-09-01T02:29:16.298" v="2323" actId="1076"/>
        <pc:sldMkLst>
          <pc:docMk/>
          <pc:sldMk cId="2892225664" sldId="264"/>
        </pc:sldMkLst>
        <pc:spChg chg="mod">
          <ac:chgData name="Sthephanny Constanza Cruz Torres" userId="ca1cdfae-73be-45dc-bac0-8a749b5c187b" providerId="ADAL" clId="{9DAD34A0-177B-4FC2-96C6-4974C43F521B}" dt="2026-09-01T02:19:37.133" v="2277" actId="20577"/>
          <ac:spMkLst>
            <pc:docMk/>
            <pc:sldMk cId="2892225664" sldId="264"/>
            <ac:spMk id="2" creationId="{A7316B4F-3C66-3851-7312-3C306C537D22}"/>
          </ac:spMkLst>
        </pc:spChg>
        <pc:spChg chg="mod">
          <ac:chgData name="Sthephanny Constanza Cruz Torres" userId="ca1cdfae-73be-45dc-bac0-8a749b5c187b" providerId="ADAL" clId="{9DAD34A0-177B-4FC2-96C6-4974C43F521B}" dt="2026-09-01T02:27:44.954" v="2320" actId="1076"/>
          <ac:spMkLst>
            <pc:docMk/>
            <pc:sldMk cId="2892225664" sldId="264"/>
            <ac:spMk id="4" creationId="{C053F37E-ECE3-B38D-B7FF-5B304AF95B8D}"/>
          </ac:spMkLst>
        </pc:spChg>
        <pc:graphicFrameChg chg="add mod modGraphic">
          <ac:chgData name="Sthephanny Constanza Cruz Torres" userId="ca1cdfae-73be-45dc-bac0-8a749b5c187b" providerId="ADAL" clId="{9DAD34A0-177B-4FC2-96C6-4974C43F521B}" dt="2026-09-01T02:23:04.589" v="2298" actId="20577"/>
          <ac:graphicFrameMkLst>
            <pc:docMk/>
            <pc:sldMk cId="2892225664" sldId="264"/>
            <ac:graphicFrameMk id="3" creationId="{313A9BCE-7D66-C5F8-DA80-5D4CCE06A6B8}"/>
          </ac:graphicFrameMkLst>
        </pc:graphicFrameChg>
        <pc:graphicFrameChg chg="add mod">
          <ac:chgData name="Sthephanny Constanza Cruz Torres" userId="ca1cdfae-73be-45dc-bac0-8a749b5c187b" providerId="ADAL" clId="{9DAD34A0-177B-4FC2-96C6-4974C43F521B}" dt="2026-09-01T02:26:43.777" v="2313"/>
          <ac:graphicFrameMkLst>
            <pc:docMk/>
            <pc:sldMk cId="2892225664" sldId="264"/>
            <ac:graphicFrameMk id="6" creationId="{0AC71F0C-54F2-B73D-F379-6B17F9F19E4C}"/>
          </ac:graphicFrameMkLst>
        </pc:graphicFrameChg>
        <pc:graphicFrameChg chg="add mod">
          <ac:chgData name="Sthephanny Constanza Cruz Torres" userId="ca1cdfae-73be-45dc-bac0-8a749b5c187b" providerId="ADAL" clId="{9DAD34A0-177B-4FC2-96C6-4974C43F521B}" dt="2026-09-01T02:26:49.670" v="2314"/>
          <ac:graphicFrameMkLst>
            <pc:docMk/>
            <pc:sldMk cId="2892225664" sldId="264"/>
            <ac:graphicFrameMk id="7" creationId="{F0182298-6E11-97FC-C5C8-366D817F0FFB}"/>
          </ac:graphicFrameMkLst>
        </pc:graphicFrameChg>
        <pc:picChg chg="add del mod">
          <ac:chgData name="Sthephanny Constanza Cruz Torres" userId="ca1cdfae-73be-45dc-bac0-8a749b5c187b" providerId="ADAL" clId="{9DAD34A0-177B-4FC2-96C6-4974C43F521B}" dt="2026-09-01T02:29:13.780" v="2321" actId="478"/>
          <ac:picMkLst>
            <pc:docMk/>
            <pc:sldMk cId="2892225664" sldId="264"/>
            <ac:picMk id="5" creationId="{1101BEC3-0110-DBEE-15A9-0D95546D4E00}"/>
          </ac:picMkLst>
        </pc:picChg>
        <pc:picChg chg="add mod">
          <ac:chgData name="Sthephanny Constanza Cruz Torres" userId="ca1cdfae-73be-45dc-bac0-8a749b5c187b" providerId="ADAL" clId="{9DAD34A0-177B-4FC2-96C6-4974C43F521B}" dt="2026-09-01T02:29:16.298" v="2323" actId="1076"/>
          <ac:picMkLst>
            <pc:docMk/>
            <pc:sldMk cId="2892225664" sldId="264"/>
            <ac:picMk id="10" creationId="{2D7459EA-E210-C84B-6D9F-BB74C7488E83}"/>
          </ac:picMkLst>
        </pc:picChg>
      </pc:sldChg>
      <pc:sldChg chg="addSp delSp modSp mod">
        <pc:chgData name="Sthephanny Constanza Cruz Torres" userId="ca1cdfae-73be-45dc-bac0-8a749b5c187b" providerId="ADAL" clId="{9DAD34A0-177B-4FC2-96C6-4974C43F521B}" dt="2026-09-01T02:30:21.007" v="2334" actId="20577"/>
        <pc:sldMkLst>
          <pc:docMk/>
          <pc:sldMk cId="2821541751" sldId="265"/>
        </pc:sldMkLst>
        <pc:spChg chg="mod">
          <ac:chgData name="Sthephanny Constanza Cruz Torres" userId="ca1cdfae-73be-45dc-bac0-8a749b5c187b" providerId="ADAL" clId="{9DAD34A0-177B-4FC2-96C6-4974C43F521B}" dt="2026-09-01T02:30:21.007" v="2334" actId="20577"/>
          <ac:spMkLst>
            <pc:docMk/>
            <pc:sldMk cId="2821541751" sldId="265"/>
            <ac:spMk id="2" creationId="{8D3DCEC7-D1DB-8A32-C5E9-26E743F3252A}"/>
          </ac:spMkLst>
        </pc:spChg>
        <pc:spChg chg="mod">
          <ac:chgData name="Sthephanny Constanza Cruz Torres" userId="ca1cdfae-73be-45dc-bac0-8a749b5c187b" providerId="ADAL" clId="{9DAD34A0-177B-4FC2-96C6-4974C43F521B}" dt="2026-09-01T02:30:07.898" v="2329" actId="20577"/>
          <ac:spMkLst>
            <pc:docMk/>
            <pc:sldMk cId="2821541751" sldId="265"/>
            <ac:spMk id="5" creationId="{5FAB15A3-10A3-53AD-8B95-F01FB9A7FB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86345-6E9F-4007-B7C5-35A9B4DE19FB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3FDD4-7C0C-47AC-880D-1088B150BF7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7879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FDD4-7C0C-47AC-880D-1088B150BF7C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6808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2038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686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1187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711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9868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7142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7799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685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76783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305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0834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168F98-BA8E-427B-A26E-44F45B6A7928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CB7AAF-D1E4-43F2-B8F7-1B8AD1BB9E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676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A710C632-A03E-AF3F-F551-46DAA8445A85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2459" y="1895255"/>
            <a:ext cx="3114715" cy="2557874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8A00B088-69FB-F436-27E3-3B69264B7291}"/>
              </a:ext>
            </a:extLst>
          </p:cNvPr>
          <p:cNvSpPr txBox="1"/>
          <p:nvPr/>
        </p:nvSpPr>
        <p:spPr>
          <a:xfrm>
            <a:off x="6388319" y="1752264"/>
            <a:ext cx="4762495" cy="1421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INFORME DE EJECUCIÓN PRESUPUESTAL</a:t>
            </a:r>
          </a:p>
          <a:p>
            <a:endParaRPr lang="es-MX" sz="2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s-MX" sz="2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Agosto 2026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94FE42D0-F88B-B07F-9017-86378DC169F4}"/>
              </a:ext>
            </a:extLst>
          </p:cNvPr>
          <p:cNvSpPr txBox="1">
            <a:spLocks/>
          </p:cNvSpPr>
          <p:nvPr/>
        </p:nvSpPr>
        <p:spPr>
          <a:xfrm>
            <a:off x="6926178" y="2775313"/>
            <a:ext cx="4343399" cy="3842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CO" sz="800" dirty="0">
                <a:latin typeface="Montserrat" panose="00000500000000000000" pitchFamily="2" charset="0"/>
              </a:rPr>
              <a:t>Proyecto: Sthephanny Constanza Cruz Torres</a:t>
            </a:r>
          </a:p>
          <a:p>
            <a:pPr marL="0" indent="0" algn="r">
              <a:buNone/>
            </a:pPr>
            <a:r>
              <a:rPr lang="es-CO" sz="800" dirty="0">
                <a:latin typeface="Montserrat" panose="00000500000000000000" pitchFamily="2" charset="0"/>
              </a:rPr>
              <a:t>Contratista Grupo de Recursos Financieros</a:t>
            </a:r>
          </a:p>
          <a:p>
            <a:pPr marL="0" indent="0" algn="r">
              <a:buNone/>
            </a:pPr>
            <a:endParaRPr lang="es-CO" sz="800" dirty="0">
              <a:latin typeface="Montserrat" panose="00000500000000000000" pitchFamily="2" charset="0"/>
            </a:endParaRPr>
          </a:p>
          <a:p>
            <a:pPr marL="0" indent="0" algn="r">
              <a:buNone/>
            </a:pPr>
            <a:r>
              <a:rPr lang="es-CO" sz="800" dirty="0">
                <a:latin typeface="Montserrat" panose="00000500000000000000" pitchFamily="2" charset="0"/>
              </a:rPr>
              <a:t>Revisó y Aprobó: Sonia Esperanza Gualteros Matallana</a:t>
            </a:r>
          </a:p>
          <a:p>
            <a:pPr marL="0" indent="0" algn="r">
              <a:buNone/>
            </a:pPr>
            <a:r>
              <a:rPr lang="es-CO" sz="800" dirty="0">
                <a:latin typeface="Montserrat" panose="00000500000000000000" pitchFamily="2" charset="0"/>
              </a:rPr>
              <a:t>Coordinadora Grupo de Recursos Financieros</a:t>
            </a:r>
            <a:endParaRPr lang="es-ES" sz="8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449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0395C50-F45A-B1B6-948D-9A26572E9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" y="1273254"/>
            <a:ext cx="7919721" cy="834027"/>
          </a:xfrm>
        </p:spPr>
        <p:txBody>
          <a:bodyPr anchor="b">
            <a:normAutofit/>
          </a:bodyPr>
          <a:lstStyle/>
          <a:p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DATOS GENERALES</a:t>
            </a:r>
            <a:b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</a:b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ASIGNACIÓN PRESUPUESTO AÑO 2026</a:t>
            </a:r>
            <a:endParaRPr lang="es-CO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6E694E-4DE5-8EBD-C9EB-763A91AED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3164280"/>
            <a:ext cx="6751321" cy="20537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400" dirty="0">
                <a:latin typeface="Montserrat" panose="00000500000000000000" pitchFamily="2" charset="0"/>
              </a:rPr>
              <a:t>Mediante Resolución </a:t>
            </a:r>
            <a:r>
              <a:rPr lang="es-ES" sz="1400" b="1" dirty="0" err="1">
                <a:latin typeface="Montserrat" panose="00000500000000000000" pitchFamily="2" charset="0"/>
              </a:rPr>
              <a:t>Nº</a:t>
            </a:r>
            <a:r>
              <a:rPr lang="es-ES" sz="1400" b="1" dirty="0">
                <a:latin typeface="Montserrat" panose="00000500000000000000" pitchFamily="2" charset="0"/>
              </a:rPr>
              <a:t>. 2026100000007CS</a:t>
            </a:r>
            <a:r>
              <a:rPr lang="es-ES" sz="1400" dirty="0">
                <a:latin typeface="Montserrat" panose="00000500000000000000" pitchFamily="2" charset="0"/>
              </a:rPr>
              <a:t>, datada en el Despacho del Superintendente, el 2 de enero de 2026; por la cual se realiza la desagregación del Presupuesto de Gastos de Funcionamiento y Gastos de Inversión de la Superintendencia de Vigilancia y Seguridad Privada -SUPERVIGILANCIA- para la vigencia fiscal 2026, asignado por el Gobierno Nacional a través del Decreto 1477 del 30 de diciembre de 2025 (…)</a:t>
            </a:r>
            <a:endParaRPr lang="es-CO" sz="1400" dirty="0">
              <a:latin typeface="Montserrat" panose="00000500000000000000" pitchFamily="2" charset="0"/>
            </a:endParaRP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AEBCAD9A-7ADF-C3C3-BFF1-286CF0441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237" y="1129877"/>
            <a:ext cx="2288751" cy="459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507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82A23-DEA3-82C5-2002-12CECB78E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FCC3ED-A3B2-CADD-169A-63CF24C6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APROPIACIÓN VIGENTE - GENERAL</a:t>
            </a:r>
            <a:b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</a:b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PRESUPUESTO AÑO 2026 (Corte a 31/08/2026)</a:t>
            </a:r>
            <a:endParaRPr lang="es-CO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34103C-E114-78A6-1AA0-89AE8DE5F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59" y="1685378"/>
            <a:ext cx="8814817" cy="557784"/>
          </a:xfrm>
        </p:spPr>
        <p:txBody>
          <a:bodyPr anchor="ctr"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ES" sz="16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</a:rPr>
              <a:t>CONCEPTO GENERAL: </a:t>
            </a:r>
            <a:r>
              <a:rPr lang="es-ES" sz="1600" dirty="0">
                <a:latin typeface="Montserrat" panose="00000500000000000000" pitchFamily="2" charset="0"/>
              </a:rPr>
              <a:t>La Apropiación Vigente representa el monto presupuestal legalmente autorizado y actualizado con el que cuenta una entidad para atender sus compromisos durante la vigencia. Es decir, es la base sobre la cual normalmente se analiza: Compromisos, Obligaciones, Pagos, Ejecución presupuestal y Porcentaje de ejecución.</a:t>
            </a:r>
            <a:endParaRPr lang="es-CO" sz="1600" dirty="0">
              <a:latin typeface="Montserrat" panose="00000500000000000000" pitchFamily="2" charset="0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B9030C8-EE0A-BFD5-DEBD-E631707331E9}"/>
              </a:ext>
            </a:extLst>
          </p:cNvPr>
          <p:cNvSpPr txBox="1">
            <a:spLocks/>
          </p:cNvSpPr>
          <p:nvPr/>
        </p:nvSpPr>
        <p:spPr>
          <a:xfrm>
            <a:off x="7336972" y="2362200"/>
            <a:ext cx="4343399" cy="3842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+mj-ea"/>
                <a:cs typeface="+mj-cs"/>
              </a:rPr>
              <a:t>ANALISIS</a:t>
            </a: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</a:rPr>
              <a:t>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1100" dirty="0">
                <a:latin typeface="Montserrat" panose="00000500000000000000" pitchFamily="2" charset="0"/>
              </a:rPr>
              <a:t>El presupuesto inicial aprobado asciende a $37.667 millones, correspondiente al 100% del marco presupuestal base.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1100" dirty="0">
                <a:latin typeface="Montserrat" panose="00000500000000000000" pitchFamily="2" charset="0"/>
              </a:rPr>
              <a:t>Sobre este valor, la apropiación vigente para funcionamiento alcanza $31.901 millones, equivalente al 85%, mientras que el concepto previo (Apropiación bloqueada) representa $734 millones los cuales Nómina equivalentes al 2% y apropiación vigente para inversión alcanza $5,032 millones correspondientes al 13% del presupuesto general.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1100" dirty="0">
                <a:latin typeface="Montserrat" panose="00000500000000000000" pitchFamily="2" charset="0"/>
              </a:rPr>
              <a:t>La composición evidencia una participación reducida de los recursos frente al presupuesto inicialmente aprobado. Las apropiaciones bloqueadas pueden ser objeto de levantamiento de previo concepto para trasladarlas o desagregarlas según la necesidad de la entidad.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O" sz="1100" b="1" dirty="0">
                <a:latin typeface="Montserrat" panose="00000500000000000000" pitchFamily="2" charset="0"/>
              </a:rPr>
              <a:t>Nota Importante: </a:t>
            </a:r>
            <a:r>
              <a:rPr lang="es-CO" sz="1100" dirty="0">
                <a:latin typeface="Montserrat" panose="00000500000000000000" pitchFamily="2" charset="0"/>
              </a:rPr>
              <a:t>Entre el informe del mes de mayo y el mes de Junio de 2026, se presenta una variación entre la apropiación disponible ya que mediante la Res. 2026100034207CS se aprobó </a:t>
            </a:r>
            <a:r>
              <a:rPr lang="es-ES" sz="1100" dirty="0">
                <a:latin typeface="Montserrat" panose="00000500000000000000" pitchFamily="2" charset="0"/>
              </a:rPr>
              <a:t> la cual se efectúa una modificación al anexo del Decreto de Liquidación en el Presupuesto de Gastos de Funcionamiento de la Superintendencia De Vigilancia y Seguridad Privada para la vigencia fiscal 2026, por un valor de Concepto previo de $1.000 millones.</a:t>
            </a:r>
            <a:endParaRPr lang="es-ES" sz="1100" b="1" dirty="0">
              <a:latin typeface="Montserrat" panose="00000500000000000000" pitchFamily="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573B7E-451C-96A2-585D-D97B84DE5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9" y="2739950"/>
            <a:ext cx="6655142" cy="290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6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F9F86-16D9-34D8-2830-7FFBC0935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442283-2F1C-202C-390B-879415E18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APROPIACIÓN VIGENTE – Funcionamiento</a:t>
            </a:r>
            <a:b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</a:b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PRESUPUESTO AÑO 2026 (Corte a 31/08/2026)</a:t>
            </a:r>
            <a:endParaRPr lang="es-CO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3DF26853-7D93-D61C-57ED-5625750C6DF2}"/>
              </a:ext>
            </a:extLst>
          </p:cNvPr>
          <p:cNvSpPr txBox="1">
            <a:spLocks/>
          </p:cNvSpPr>
          <p:nvPr/>
        </p:nvSpPr>
        <p:spPr>
          <a:xfrm>
            <a:off x="6951943" y="2293129"/>
            <a:ext cx="4649809" cy="3369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+mj-ea"/>
                <a:cs typeface="+mj-cs"/>
              </a:rPr>
              <a:t>ANALISIS</a:t>
            </a:r>
            <a:r>
              <a:rPr lang="es-ES" sz="24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</a:rPr>
              <a:t>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MX" sz="1100" dirty="0">
                <a:latin typeface="Montserrat" panose="00000500000000000000" pitchFamily="2" charset="0"/>
              </a:rPr>
              <a:t>El componente de Funcionamiento registra una apropiación inicial de $32.635 millones, de los cuales $734 millones se encuentran en previo concepto y $2,426 millones están disponibles.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MX" sz="1100" dirty="0">
                <a:latin typeface="Montserrat" panose="00000500000000000000" pitchFamily="2" charset="0"/>
              </a:rPr>
              <a:t>Sobre esta apropiación se han expedido certificados de disponibilidad presupuestal por </a:t>
            </a:r>
            <a:r>
              <a:rPr lang="es-ES" sz="1100" dirty="0">
                <a:latin typeface="Montserrat" panose="00000500000000000000" pitchFamily="2" charset="0"/>
              </a:rPr>
              <a:t>$29.474 </a:t>
            </a:r>
            <a:r>
              <a:rPr lang="es-MX" sz="1100" dirty="0">
                <a:latin typeface="Montserrat" panose="00000500000000000000" pitchFamily="2" charset="0"/>
              </a:rPr>
              <a:t>millones, equivalentes al 90 % de la apropiación vigente.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MX" sz="1100" dirty="0">
                <a:latin typeface="Montserrat" panose="00000500000000000000" pitchFamily="2" charset="0"/>
              </a:rPr>
              <a:t>En cuanto a la ejecución, los compromisos ascienden a </a:t>
            </a:r>
            <a:r>
              <a:rPr lang="es-ES" sz="1100" dirty="0">
                <a:latin typeface="Montserrat" panose="00000500000000000000" pitchFamily="2" charset="0"/>
              </a:rPr>
              <a:t>$23.656 </a:t>
            </a:r>
            <a:r>
              <a:rPr lang="es-MX" sz="1100" dirty="0">
                <a:latin typeface="Montserrat" panose="00000500000000000000" pitchFamily="2" charset="0"/>
              </a:rPr>
              <a:t>millones (80%), mientras que las obligaciones representan </a:t>
            </a:r>
            <a:r>
              <a:rPr lang="es-ES" sz="1100" dirty="0">
                <a:latin typeface="Montserrat" panose="00000500000000000000" pitchFamily="2" charset="0"/>
              </a:rPr>
              <a:t>$18.814 millones (80%) y los pagos efectivos alcanzan</a:t>
            </a:r>
            <a:r>
              <a:rPr lang="es-MX" sz="1100" dirty="0">
                <a:latin typeface="Montserrat" panose="00000500000000000000" pitchFamily="2" charset="0"/>
              </a:rPr>
              <a:t> </a:t>
            </a:r>
            <a:r>
              <a:rPr lang="es-ES" sz="1100" dirty="0">
                <a:latin typeface="Montserrat" panose="00000500000000000000" pitchFamily="2" charset="0"/>
              </a:rPr>
              <a:t>$17.801 </a:t>
            </a:r>
            <a:r>
              <a:rPr lang="es-MX" sz="1100" dirty="0">
                <a:latin typeface="Montserrat" panose="00000500000000000000" pitchFamily="2" charset="0"/>
              </a:rPr>
              <a:t>millones, correspondientes al (95%) del total obligado.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F027092-C9ED-6A77-5FB9-9EB926ED8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538582"/>
              </p:ext>
            </p:extLst>
          </p:nvPr>
        </p:nvGraphicFramePr>
        <p:xfrm>
          <a:off x="2048933" y="5151815"/>
          <a:ext cx="3395134" cy="1088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7080">
                  <a:extLst>
                    <a:ext uri="{9D8B030D-6E8A-4147-A177-3AD203B41FA5}">
                      <a16:colId xmlns:a16="http://schemas.microsoft.com/office/drawing/2014/main" val="2245309167"/>
                    </a:ext>
                  </a:extLst>
                </a:gridCol>
                <a:gridCol w="1358054">
                  <a:extLst>
                    <a:ext uri="{9D8B030D-6E8A-4147-A177-3AD203B41FA5}">
                      <a16:colId xmlns:a16="http://schemas.microsoft.com/office/drawing/2014/main" val="780315893"/>
                    </a:ext>
                  </a:extLst>
                </a:gridCol>
              </a:tblGrid>
              <a:tr h="1554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APROPIACION INICIAL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          32.635.000.000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55516638"/>
                  </a:ext>
                </a:extLst>
              </a:tr>
              <a:tr h="1554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APROPIACION VIGENTE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          32.635.000.000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20278485"/>
                  </a:ext>
                </a:extLst>
              </a:tr>
              <a:tr h="1554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CDP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          29.474.013.071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48666582"/>
                  </a:ext>
                </a:extLst>
              </a:tr>
              <a:tr h="1554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APROPIACION DISPONIBLE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            2.426.986.929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33407950"/>
                  </a:ext>
                </a:extLst>
              </a:tr>
              <a:tr h="1554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COMPROMISOS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          23.656.581.616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0206837"/>
                  </a:ext>
                </a:extLst>
              </a:tr>
              <a:tr h="1554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OBLIGACIONES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          18.814.206.704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50042819"/>
                  </a:ext>
                </a:extLst>
              </a:tr>
              <a:tr h="1554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u="none" strike="noStrike">
                          <a:effectLst/>
                          <a:latin typeface="Montserrat" panose="00000500000000000000" pitchFamily="2" charset="0"/>
                        </a:rPr>
                        <a:t> PAGOS </a:t>
                      </a: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800" u="none" strike="noStrike" dirty="0">
                          <a:effectLst/>
                          <a:latin typeface="Montserrat" panose="00000500000000000000" pitchFamily="2" charset="0"/>
                        </a:rPr>
                        <a:t>           17.801.314.163 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42759039"/>
                  </a:ext>
                </a:extLst>
              </a:tr>
            </a:tbl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0C42F645-2605-EBBF-FD6F-7201B606D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866" y="1988530"/>
            <a:ext cx="5207268" cy="301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49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72E5B-990F-E69C-9FAA-39B2BFDD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8F47D1-FA86-ADA2-6C54-51772E034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APROPIACIÓN VIGENTE – Detalle Funcionamiento</a:t>
            </a:r>
            <a:b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</a:b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PRESUPUESTO AÑO 2026 (Corte a 31/08/2026)</a:t>
            </a:r>
            <a:endParaRPr lang="es-CO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425D8555-FEEB-A295-691E-0F85BEE6AE3C}"/>
              </a:ext>
            </a:extLst>
          </p:cNvPr>
          <p:cNvSpPr txBox="1">
            <a:spLocks/>
          </p:cNvSpPr>
          <p:nvPr/>
        </p:nvSpPr>
        <p:spPr>
          <a:xfrm>
            <a:off x="6900237" y="1982885"/>
            <a:ext cx="4800696" cy="3499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+mj-ea"/>
                <a:cs typeface="+mj-cs"/>
              </a:rPr>
              <a:t>ANALISIS: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1100" dirty="0">
                <a:latin typeface="Montserrat" panose="00000500000000000000" pitchFamily="2" charset="0"/>
              </a:rPr>
              <a:t>La entidad muestra una ejecución contractual eficiente, pero con una débil conversión a ejecución financiera, generando riesgo de acumulación de obligaciones y afectación en el flujo de caja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sz="1100" b="1" u="sng" dirty="0">
                <a:latin typeface="Montserrat" panose="00000500000000000000" pitchFamily="2" charset="0"/>
              </a:rPr>
              <a:t>Bienes y Servicios:  </a:t>
            </a:r>
            <a:r>
              <a:rPr lang="es-ES" sz="1100" dirty="0">
                <a:latin typeface="Montserrat" panose="00000500000000000000" pitchFamily="2" charset="0"/>
              </a:rPr>
              <a:t>92,44% comprometido y </a:t>
            </a:r>
            <a:r>
              <a:rPr lang="es-MX" sz="1100" dirty="0">
                <a:latin typeface="Montserrat" panose="00000500000000000000" pitchFamily="2" charset="0"/>
              </a:rPr>
              <a:t>62,45</a:t>
            </a:r>
            <a:r>
              <a:rPr lang="es-CO" sz="1100" dirty="0">
                <a:latin typeface="Montserrat" panose="00000500000000000000" pitchFamily="2" charset="0"/>
              </a:rPr>
              <a:t>%</a:t>
            </a:r>
            <a:r>
              <a:rPr lang="es-ES" sz="1100" dirty="0">
                <a:latin typeface="Montserrat" panose="00000500000000000000" pitchFamily="2" charset="0"/>
              </a:rPr>
              <a:t> pagado.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sz="1100" b="1" u="sng" dirty="0">
                <a:latin typeface="Montserrat" panose="00000500000000000000" pitchFamily="2" charset="0"/>
              </a:rPr>
              <a:t>Gastos de Personal:  </a:t>
            </a:r>
            <a:r>
              <a:rPr lang="es-ES" sz="1100" dirty="0">
                <a:latin typeface="Montserrat" panose="00000500000000000000" pitchFamily="2" charset="0"/>
              </a:rPr>
              <a:t>52,64% comprometido y 50,15% pagado.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sz="1100" b="1" u="sng" dirty="0">
                <a:latin typeface="Montserrat" panose="00000500000000000000" pitchFamily="2" charset="0"/>
              </a:rPr>
              <a:t>Transferencias:  </a:t>
            </a:r>
            <a:r>
              <a:rPr lang="es-CO" sz="1100" dirty="0">
                <a:latin typeface="Montserrat" panose="00000500000000000000" pitchFamily="2" charset="0"/>
              </a:rPr>
              <a:t>2,04% </a:t>
            </a:r>
            <a:r>
              <a:rPr lang="es-ES" sz="1100" dirty="0">
                <a:latin typeface="Montserrat" panose="00000500000000000000" pitchFamily="2" charset="0"/>
              </a:rPr>
              <a:t>comprometido y </a:t>
            </a:r>
            <a:r>
              <a:rPr lang="es-CO" sz="1100" dirty="0">
                <a:latin typeface="Montserrat" panose="00000500000000000000" pitchFamily="2" charset="0"/>
              </a:rPr>
              <a:t>0,98% </a:t>
            </a:r>
            <a:r>
              <a:rPr lang="es-ES" sz="1100" dirty="0">
                <a:latin typeface="Montserrat" panose="00000500000000000000" pitchFamily="2" charset="0"/>
              </a:rPr>
              <a:t>pagado </a:t>
            </a:r>
            <a:endParaRPr lang="es-CO" sz="1100" dirty="0">
              <a:latin typeface="Montserrat" panose="000005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CO" sz="1100" b="1" u="sng" dirty="0">
                <a:latin typeface="Montserrat" panose="00000500000000000000" pitchFamily="2" charset="0"/>
              </a:rPr>
              <a:t>Tributos:  </a:t>
            </a:r>
            <a:r>
              <a:rPr lang="es-CO" sz="1100" dirty="0">
                <a:latin typeface="Montserrat" panose="00000500000000000000" pitchFamily="2" charset="0"/>
              </a:rPr>
              <a:t>58,12% </a:t>
            </a:r>
            <a:r>
              <a:rPr lang="es-ES" sz="1100" dirty="0">
                <a:latin typeface="Montserrat" panose="00000500000000000000" pitchFamily="2" charset="0"/>
              </a:rPr>
              <a:t>comprometido y </a:t>
            </a:r>
            <a:r>
              <a:rPr lang="es-CO" sz="1100" dirty="0">
                <a:latin typeface="Montserrat" panose="00000500000000000000" pitchFamily="2" charset="0"/>
              </a:rPr>
              <a:t>58,12% </a:t>
            </a:r>
            <a:r>
              <a:rPr lang="es-ES" sz="1100" dirty="0">
                <a:latin typeface="Montserrat" panose="00000500000000000000" pitchFamily="2" charset="0"/>
              </a:rPr>
              <a:t>pagado </a:t>
            </a:r>
            <a:endParaRPr lang="es-CO" sz="1100" dirty="0">
              <a:latin typeface="Montserrat" panose="00000500000000000000" pitchFamily="2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A8A04CF-0F30-4AD2-FE50-DFB0500E9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471" y="2058633"/>
            <a:ext cx="5962956" cy="2533780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23319DB-3ED1-1BD0-BF60-BA93DE48F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190834"/>
              </p:ext>
            </p:extLst>
          </p:nvPr>
        </p:nvGraphicFramePr>
        <p:xfrm>
          <a:off x="865471" y="4889920"/>
          <a:ext cx="5867400" cy="15764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375168787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9486202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30798369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83663043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029687158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700" b="1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Gastos de Personal </a:t>
                      </a:r>
                      <a:endParaRPr lang="es-CO" sz="700" b="1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Bienes y Servicios </a:t>
                      </a:r>
                      <a:endParaRPr lang="es-CO" sz="700" b="1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Transferencias Corrientes </a:t>
                      </a:r>
                      <a:endParaRPr lang="es-CO" sz="700" b="1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Gastos por tributos Multas, Sanciones e Intereses Mora </a:t>
                      </a:r>
                      <a:endParaRPr lang="es-CO" sz="700" b="1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2614318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APROPIACIÓN VIGENTE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 dirty="0">
                          <a:effectLst/>
                          <a:latin typeface="Montserrat" panose="00000500000000000000" pitchFamily="2" charset="0"/>
                        </a:rPr>
                        <a:t>           12.161.000.000 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18.451.000.000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1.742.000.000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    281.000.000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319528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RECURSOS CONCEPTO PREVIO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 dirty="0">
                          <a:effectLst/>
                          <a:latin typeface="Montserrat" panose="00000500000000000000" pitchFamily="2" charset="0"/>
                        </a:rPr>
                        <a:t>                 734.000.000 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659274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CDP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11.427.000.000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 dirty="0">
                          <a:effectLst/>
                          <a:latin typeface="Montserrat" panose="00000500000000000000" pitchFamily="2" charset="0"/>
                        </a:rPr>
                        <a:t>           17.824.419.571 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      59.270.500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    163.323.000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77284"/>
                  </a:ext>
                </a:extLst>
              </a:tr>
              <a:tr h="16679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APROPIACION DISPONIBLE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                       -  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    626.580.429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 dirty="0">
                          <a:effectLst/>
                          <a:latin typeface="Montserrat" panose="00000500000000000000" pitchFamily="2" charset="0"/>
                        </a:rPr>
                        <a:t>             1.682.729.500 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    117.677.000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6326180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COMPROMISOS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 dirty="0">
                          <a:effectLst/>
                          <a:latin typeface="Montserrat" panose="00000500000000000000" pitchFamily="2" charset="0"/>
                        </a:rPr>
                        <a:t>             6.402.316.087 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17.055.379.253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      35.563.276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 dirty="0">
                          <a:effectLst/>
                          <a:latin typeface="Montserrat" panose="00000500000000000000" pitchFamily="2" charset="0"/>
                        </a:rPr>
                        <a:t>                 163.323.000 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7547605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OBLIGACIONES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6.402.316.087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12.231.503.665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 dirty="0">
                          <a:effectLst/>
                          <a:latin typeface="Montserrat" panose="00000500000000000000" pitchFamily="2" charset="0"/>
                        </a:rPr>
                        <a:t>                   17.063.952 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 dirty="0">
                          <a:effectLst/>
                          <a:latin typeface="Montserrat" panose="00000500000000000000" pitchFamily="2" charset="0"/>
                        </a:rPr>
                        <a:t>                 163.323.000 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85623136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PAGOS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6.098.982.949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11.521.944.262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>
                          <a:effectLst/>
                          <a:latin typeface="Montserrat" panose="00000500000000000000" pitchFamily="2" charset="0"/>
                        </a:rPr>
                        <a:t>                   17.063.952 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700" u="none" strike="noStrike" dirty="0">
                          <a:effectLst/>
                          <a:latin typeface="Montserrat" panose="00000500000000000000" pitchFamily="2" charset="0"/>
                        </a:rPr>
                        <a:t>                 163.323.000 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36774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8192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38DDC-AA75-0EBC-C510-BD7AAFC6B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1DE08-F1D7-2FB6-B35D-B8959CE06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APROPIACIÓN VIGENTE – Detalle Inversión</a:t>
            </a:r>
            <a:b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</a:b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PRESUPUESTO AÑO 2026 (Corte a 31/08/2026)</a:t>
            </a:r>
            <a:endParaRPr lang="es-CO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84396DD-8750-A08A-6CC2-AD5590E39D55}"/>
              </a:ext>
            </a:extLst>
          </p:cNvPr>
          <p:cNvSpPr txBox="1">
            <a:spLocks/>
          </p:cNvSpPr>
          <p:nvPr/>
        </p:nvSpPr>
        <p:spPr>
          <a:xfrm>
            <a:off x="6900237" y="1982885"/>
            <a:ext cx="4470654" cy="3499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+mj-ea"/>
                <a:cs typeface="+mj-cs"/>
              </a:rPr>
              <a:t>ANALISIS</a:t>
            </a:r>
            <a:r>
              <a:rPr lang="es-ES" sz="24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</a:rPr>
              <a:t>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ES" sz="1400" dirty="0">
                <a:latin typeface="Montserrat" panose="00000500000000000000" pitchFamily="2" charset="0"/>
              </a:rPr>
              <a:t>98,40% comprometido vs 17,12% pagado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592403-CD79-1303-F9C0-66767B4AF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109" y="2810665"/>
            <a:ext cx="5753396" cy="230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99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D5E9-35BE-51F7-AEC1-F94113816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16B4F-3C66-3851-7312-3C306C537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5359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RESERVAS (Corte a 31/08/2026)</a:t>
            </a:r>
            <a:endParaRPr lang="es-CO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053F37E-ECE3-B38D-B7FF-5B304AF95B8D}"/>
              </a:ext>
            </a:extLst>
          </p:cNvPr>
          <p:cNvSpPr txBox="1">
            <a:spLocks/>
          </p:cNvSpPr>
          <p:nvPr/>
        </p:nvSpPr>
        <p:spPr>
          <a:xfrm>
            <a:off x="6479418" y="1545165"/>
            <a:ext cx="5236029" cy="4283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6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+mj-ea"/>
                <a:cs typeface="+mj-cs"/>
              </a:rPr>
              <a:t>ANALISIS</a:t>
            </a:r>
            <a:r>
              <a:rPr lang="es-ES" sz="12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</a:rPr>
              <a:t>: </a:t>
            </a:r>
          </a:p>
          <a:p>
            <a:r>
              <a:rPr lang="es-CO" sz="900" dirty="0">
                <a:latin typeface="Montserrat" panose="00000500000000000000" pitchFamily="2" charset="0"/>
              </a:rPr>
              <a:t>La entidad constituyó reservas presupuestales al 31 de diciembre de 2025 por un valor total de </a:t>
            </a:r>
            <a:r>
              <a:rPr lang="es-CO" sz="900" b="1" dirty="0">
                <a:latin typeface="Montserrat" panose="00000500000000000000" pitchFamily="2" charset="0"/>
              </a:rPr>
              <a:t>$519.603.543,75</a:t>
            </a:r>
            <a:r>
              <a:rPr lang="es-CO" sz="900" dirty="0">
                <a:latin typeface="Montserrat" panose="00000500000000000000" pitchFamily="2" charset="0"/>
              </a:rPr>
              <a:t>.</a:t>
            </a:r>
          </a:p>
          <a:p>
            <a:r>
              <a:rPr lang="es-CO" sz="900" dirty="0">
                <a:latin typeface="Montserrat" panose="00000500000000000000" pitchFamily="2" charset="0"/>
              </a:rPr>
              <a:t>Con corte al mes de agosto de 2026, se ha ejecutado un valor de </a:t>
            </a:r>
            <a:r>
              <a:rPr lang="es-CO" sz="900" b="1" dirty="0">
                <a:latin typeface="Montserrat" panose="00000500000000000000" pitchFamily="2" charset="0"/>
              </a:rPr>
              <a:t>$ 168.113.064,83</a:t>
            </a:r>
            <a:r>
              <a:rPr lang="es-CO" sz="900" dirty="0">
                <a:latin typeface="Montserrat" panose="00000500000000000000" pitchFamily="2" charset="0"/>
              </a:rPr>
              <a:t>, equivalente al </a:t>
            </a:r>
            <a:r>
              <a:rPr lang="es-CO" sz="900" b="1" dirty="0">
                <a:latin typeface="Montserrat" panose="00000500000000000000" pitchFamily="2" charset="0"/>
              </a:rPr>
              <a:t>32 %</a:t>
            </a:r>
            <a:r>
              <a:rPr lang="es-CO" sz="900" dirty="0">
                <a:latin typeface="Montserrat" panose="00000500000000000000" pitchFamily="2" charset="0"/>
              </a:rPr>
              <a:t> del total de las reservas constituidas.</a:t>
            </a:r>
          </a:p>
          <a:p>
            <a:r>
              <a:rPr lang="es-CO" sz="900" dirty="0">
                <a:latin typeface="Montserrat" panose="00000500000000000000" pitchFamily="2" charset="0"/>
              </a:rPr>
              <a:t>Como resultado de las mesas de trabajo y del seguimiento realizado por el Grupo de Recursos Financieros con las diferentes áreas de la entidad, se han gestionado cancelaciones de reservas por un valor de </a:t>
            </a:r>
            <a:r>
              <a:rPr lang="es-CO" sz="900" b="1" dirty="0">
                <a:latin typeface="Montserrat" panose="00000500000000000000" pitchFamily="2" charset="0"/>
              </a:rPr>
              <a:t>$ 139.471.456,10</a:t>
            </a:r>
            <a:r>
              <a:rPr lang="es-CO" sz="900" dirty="0">
                <a:latin typeface="Montserrat" panose="00000500000000000000" pitchFamily="2" charset="0"/>
              </a:rPr>
              <a:t>, correspondientes al </a:t>
            </a:r>
            <a:r>
              <a:rPr lang="es-CO" sz="900" b="1" dirty="0">
                <a:latin typeface="Montserrat" panose="00000500000000000000" pitchFamily="2" charset="0"/>
              </a:rPr>
              <a:t>27 %</a:t>
            </a:r>
            <a:r>
              <a:rPr lang="es-CO" sz="900" dirty="0">
                <a:latin typeface="Montserrat" panose="00000500000000000000" pitchFamily="2" charset="0"/>
              </a:rPr>
              <a:t> del total.</a:t>
            </a:r>
          </a:p>
          <a:p>
            <a:r>
              <a:rPr lang="es-CO" sz="900" dirty="0">
                <a:latin typeface="Montserrat" panose="00000500000000000000" pitchFamily="2" charset="0"/>
              </a:rPr>
              <a:t>Por otra parte, se encuentran en proceso de revisión contractual y documental reservas por valor de </a:t>
            </a:r>
            <a:r>
              <a:rPr lang="es-CO" sz="900" b="1" dirty="0">
                <a:latin typeface="Montserrat" panose="00000500000000000000" pitchFamily="2" charset="0"/>
              </a:rPr>
              <a:t>$212.019.022,82</a:t>
            </a:r>
            <a:r>
              <a:rPr lang="es-CO" sz="900" dirty="0">
                <a:latin typeface="Montserrat" panose="00000500000000000000" pitchFamily="2" charset="0"/>
              </a:rPr>
              <a:t>, que representan el </a:t>
            </a:r>
            <a:r>
              <a:rPr lang="es-CO" sz="900" b="1" dirty="0">
                <a:latin typeface="Montserrat" panose="00000500000000000000" pitchFamily="2" charset="0"/>
              </a:rPr>
              <a:t>41 %</a:t>
            </a:r>
            <a:r>
              <a:rPr lang="es-CO" sz="900" dirty="0">
                <a:latin typeface="Montserrat" panose="00000500000000000000" pitchFamily="2" charset="0"/>
              </a:rPr>
              <a:t> del total constituido.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423F2D8D-59A4-CDA3-A8B1-F9DE15528853}"/>
              </a:ext>
            </a:extLst>
          </p:cNvPr>
          <p:cNvSpPr txBox="1">
            <a:spLocks/>
          </p:cNvSpPr>
          <p:nvPr/>
        </p:nvSpPr>
        <p:spPr>
          <a:xfrm>
            <a:off x="1062939" y="951980"/>
            <a:ext cx="9796846" cy="766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ES" sz="16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</a:rPr>
              <a:t>CONCEPTO GENERAL: </a:t>
            </a:r>
            <a:r>
              <a:rPr lang="es-MX" sz="1600" dirty="0">
                <a:latin typeface="Montserrat" panose="00000500000000000000" pitchFamily="2" charset="0"/>
              </a:rPr>
              <a:t>La constitución de la reserva presupuestal obedece a los tiempos asociados al cierre contractual y a la finalización de los plazos de ejecución, lo cual limito la culminación de las actuaciones administrativas y presupuestales necesarias para efectuar el pago dentro de la vigencia fiscal 2025, pese a las obligaciones contractuales se encontraban debidamente ejecutadas.. En concordancia con lo dispuesto en el Art. 89 del Decreto 111 de 1996 – Estatuto orgánico del presupuesto, al cierre de la vigencia fiscal corresponde a cada órgano constituir las reservas presupuestales respectos de los compromisos legalmente adquiridos y no cancelados al 31 de diciembre, los cuales deberían destinarse exclusivamente al pago de las obligaciones que les dieron origen. </a:t>
            </a:r>
            <a:endParaRPr lang="es-CO" sz="1600" dirty="0">
              <a:latin typeface="Montserrat" panose="00000500000000000000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13A9BCE-7D66-C5F8-DA80-5D4CCE06A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483443"/>
              </p:ext>
            </p:extLst>
          </p:nvPr>
        </p:nvGraphicFramePr>
        <p:xfrm>
          <a:off x="1142093" y="5058002"/>
          <a:ext cx="4462840" cy="5130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5774">
                  <a:extLst>
                    <a:ext uri="{9D8B030D-6E8A-4147-A177-3AD203B41FA5}">
                      <a16:colId xmlns:a16="http://schemas.microsoft.com/office/drawing/2014/main" val="3906924580"/>
                    </a:ext>
                  </a:extLst>
                </a:gridCol>
                <a:gridCol w="1507066">
                  <a:extLst>
                    <a:ext uri="{9D8B030D-6E8A-4147-A177-3AD203B41FA5}">
                      <a16:colId xmlns:a16="http://schemas.microsoft.com/office/drawing/2014/main" val="3590510064"/>
                    </a:ext>
                  </a:extLst>
                </a:gridCol>
              </a:tblGrid>
              <a:tr h="2565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u="none" strike="noStrike">
                          <a:effectLst/>
                          <a:latin typeface="Montserrat" panose="00000500000000000000" pitchFamily="2" charset="0"/>
                        </a:rPr>
                        <a:t>Total reservas ejecutas</a:t>
                      </a: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100" u="none" strike="noStrike" dirty="0">
                          <a:effectLst/>
                          <a:latin typeface="Montserrat" panose="00000500000000000000" pitchFamily="2" charset="0"/>
                        </a:rPr>
                        <a:t>  $ 307.584.520,93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52533893"/>
                  </a:ext>
                </a:extLst>
              </a:tr>
              <a:tr h="2565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u="none" strike="noStrike" dirty="0">
                          <a:effectLst/>
                          <a:latin typeface="Montserrat" panose="00000500000000000000" pitchFamily="2" charset="0"/>
                        </a:rPr>
                        <a:t>Total reservas por ejecutar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O" sz="1100" u="none" strike="noStrike" dirty="0">
                          <a:effectLst/>
                          <a:latin typeface="Montserrat" panose="00000500000000000000" pitchFamily="2" charset="0"/>
                        </a:rPr>
                        <a:t>   $ 212.019.022,82</a:t>
                      </a: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8732206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2D7459EA-E210-C84B-6D9F-BB74C7488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160" y="1949374"/>
            <a:ext cx="4000706" cy="295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25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1970C-0A3A-A355-8014-F8E4AE25A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3DCEC7-D1DB-8A32-C5E9-26E743F32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4597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CUENTAS POR PAGAR (Corte a 31/08/2026)</a:t>
            </a:r>
            <a:endParaRPr lang="es-CO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715F13-A9BD-1AD4-B79B-6A3AC61F1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936078"/>
            <a:ext cx="8348133" cy="342390"/>
          </a:xfrm>
        </p:spPr>
        <p:txBody>
          <a:bodyPr anchor="ctr">
            <a:noAutofit/>
          </a:bodyPr>
          <a:lstStyle/>
          <a:p>
            <a:pPr marL="0" indent="0" algn="just">
              <a:buNone/>
            </a:pPr>
            <a:r>
              <a:rPr lang="es-ES" sz="10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</a:rPr>
              <a:t>CONCEPTO GENERAL: </a:t>
            </a:r>
            <a:r>
              <a:rPr lang="es-MX" sz="1000" dirty="0">
                <a:latin typeface="Montserrat" panose="00000500000000000000" pitchFamily="2" charset="0"/>
              </a:rPr>
              <a:t>Las cuentas por pagar corresponden a obligaciones legalmente contraídas y causadas, es decir, aquellas en las que: Ya existe un compromiso previo (contrato, orden, acto administrativo), y el bien o servicio fue efectivamente recibido a satisfacción</a:t>
            </a:r>
            <a:endParaRPr lang="es-CO" sz="1000" dirty="0">
              <a:latin typeface="Montserrat" panose="00000500000000000000" pitchFamily="2" charset="0"/>
            </a:endParaRP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5FAB15A3-10A3-53AD-8B95-F01FB9A7FBD0}"/>
              </a:ext>
            </a:extLst>
          </p:cNvPr>
          <p:cNvSpPr txBox="1">
            <a:spLocks/>
          </p:cNvSpPr>
          <p:nvPr/>
        </p:nvSpPr>
        <p:spPr>
          <a:xfrm>
            <a:off x="1349829" y="4146331"/>
            <a:ext cx="8750904" cy="1666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+mj-ea"/>
                <a:cs typeface="+mj-cs"/>
              </a:rPr>
              <a:t>ANALISIS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2" charset="0"/>
              </a:rPr>
              <a:t>: </a:t>
            </a:r>
          </a:p>
          <a:p>
            <a:pPr algn="just"/>
            <a:r>
              <a:rPr lang="es-CO" sz="1200" dirty="0">
                <a:latin typeface="Montserrat" panose="00000500000000000000" pitchFamily="2" charset="0"/>
              </a:rPr>
              <a:t>La entidad constituyó cuentas por pagar al 31 de diciembre de 2025 por un valor total de $380.177.176,96.</a:t>
            </a:r>
          </a:p>
          <a:p>
            <a:pPr algn="just"/>
            <a:r>
              <a:rPr lang="es-CO" sz="1200" dirty="0">
                <a:latin typeface="Montserrat" panose="00000500000000000000" pitchFamily="2" charset="0"/>
              </a:rPr>
              <a:t>Con corte al 31 de agosto de 2026, se han efectuado pagos por un valor de $366.777.175,96, lo que representa un 96,48 % del total de las cuentas por pagar constituidas.</a:t>
            </a:r>
          </a:p>
          <a:p>
            <a:pPr algn="just"/>
            <a:r>
              <a:rPr lang="es-CO" sz="1200" dirty="0">
                <a:latin typeface="Montserrat" panose="00000500000000000000" pitchFamily="2" charset="0"/>
              </a:rPr>
              <a:t>Al cierre del periodo, permanecen pendientes de pago dos (2) cuentas por pagar correspondientes a la contratista GARCÍA CRUZ PAULA ROXANA. Estas obligaciones no han podido ser tramitadas debido a que, a la fecha del presente informe, no se cuenta con la autorización de pago por parte de la Secretaría General, requisito indispensable para continuar con el proceso de pago.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1ADA06C-1A60-4A81-A71C-BC2EEDF1F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019" y="2524762"/>
            <a:ext cx="3907765" cy="45973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5FF2944-48CE-195A-AF85-215E1AD3C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0" y="1534081"/>
            <a:ext cx="3093971" cy="246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41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BCBE6-EC4D-36E7-8A5A-93F5E474A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6219E-FBCE-F8A1-B352-76B9DD966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1126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COMENTARIOS FINALES</a:t>
            </a:r>
            <a:b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</a:br>
            <a:r>
              <a:rPr lang="es-E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PROCESO DE GESTION FINANCIERA</a:t>
            </a:r>
            <a:endParaRPr lang="es-CO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220A87-F6E4-865A-2E69-345C9834D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241" y="1958899"/>
            <a:ext cx="6356410" cy="3071675"/>
          </a:xfrm>
        </p:spPr>
        <p:txBody>
          <a:bodyPr anchor="ctr">
            <a:noAutofit/>
          </a:bodyPr>
          <a:lstStyle/>
          <a:p>
            <a:pPr marL="0" indent="0" algn="just">
              <a:buNone/>
            </a:pPr>
            <a:r>
              <a:rPr lang="es-ES" sz="1050" dirty="0">
                <a:latin typeface="Montserrat" panose="00000500000000000000" pitchFamily="2" charset="0"/>
              </a:rPr>
              <a:t>En el marco del seguimiento y control a la ejecución presupuestal y financiera de la entidad, se informa que desde la Coordinación se han adelantado de manera permanente las actividades de gestión, verificación, seguimiento y articulación requeridas para garantizar el adecuado funcionamiento y cumplimiento de los procesos financieros y presupuestales de la vigencia.</a:t>
            </a:r>
          </a:p>
          <a:p>
            <a:pPr marL="0" indent="0" algn="just">
              <a:buNone/>
            </a:pPr>
            <a:r>
              <a:rPr lang="es-ES" sz="1050" dirty="0">
                <a:latin typeface="Montserrat" panose="00000500000000000000" pitchFamily="2" charset="0"/>
              </a:rPr>
              <a:t>En este sentido, la ejecución de los recursos se ha venido desarrollando conforme a las necesidades y requerimientos presentados por las diferentes dependencias, en observancia de los principios de eficiencia, oportunidad y control, así como de la normatividad aplicable en materia presupuestal y financiera.</a:t>
            </a:r>
          </a:p>
          <a:p>
            <a:pPr marL="0" indent="0" algn="just">
              <a:buNone/>
            </a:pPr>
            <a:r>
              <a:rPr lang="es-ES" sz="1050" dirty="0">
                <a:latin typeface="Montserrat" panose="00000500000000000000" pitchFamily="2" charset="0"/>
              </a:rPr>
              <a:t>De igual manera, el grupo de recursos financieros continua con el proceso de revisión, conciliación, verificación y confirmación de saldos correspondientes a las reservas presupuestales y cuentas por pagar constituidas, con el propósito de asegurar la consistencia de la información financiera, la adecuada depuración de saldos y el fortalecimiento del control y seguimiento de las obligaciones de la entidad.</a:t>
            </a:r>
          </a:p>
          <a:p>
            <a:pPr marL="0" indent="0" algn="just">
              <a:buNone/>
            </a:pPr>
            <a:r>
              <a:rPr lang="es-ES" sz="1050" dirty="0">
                <a:latin typeface="Montserrat" panose="00000500000000000000" pitchFamily="2" charset="0"/>
              </a:rPr>
              <a:t>Los resultados derivados de este proceso de validación y depuración se verán reflejados en los informes y ejecuciones de los meses posteriores, conforme avance el análisis y cierre de las respectivas verificaciones.</a:t>
            </a:r>
            <a:endParaRPr lang="es-CO" sz="1050" dirty="0">
              <a:latin typeface="Montserrat" panose="00000500000000000000" pitchFamily="2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7D873A8-FFDC-51DA-2BA1-40C5340C6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669" y="1958899"/>
            <a:ext cx="3295819" cy="294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83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1111</TotalTime>
  <Words>1371</Words>
  <Application>Microsoft Office PowerPoint</Application>
  <PresentationFormat>Panorámica</PresentationFormat>
  <Paragraphs>105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Presentación de PowerPoint</vt:lpstr>
      <vt:lpstr>DATOS GENERALES ASIGNACIÓN PRESUPUESTO AÑO 2026</vt:lpstr>
      <vt:lpstr>APROPIACIÓN VIGENTE - GENERAL PRESUPUESTO AÑO 2026 (Corte a 31/08/2026)</vt:lpstr>
      <vt:lpstr>APROPIACIÓN VIGENTE – Funcionamiento PRESUPUESTO AÑO 2026 (Corte a 31/08/2026)</vt:lpstr>
      <vt:lpstr>APROPIACIÓN VIGENTE – Detalle Funcionamiento PRESUPUESTO AÑO 2026 (Corte a 31/08/2026)</vt:lpstr>
      <vt:lpstr>APROPIACIÓN VIGENTE – Detalle Inversión PRESUPUESTO AÑO 2026 (Corte a 31/08/2026)</vt:lpstr>
      <vt:lpstr>RESERVAS (Corte a 31/08/2026)</vt:lpstr>
      <vt:lpstr>CUENTAS POR PAGAR (Corte a 31/08/2026)</vt:lpstr>
      <vt:lpstr>COMENTARIOS FINALES PROCESO DE GESTION FINANCIERA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Sthephanny Constanza Cruz Torres</dc:creator>
  <cp:lastModifiedBy>sthephanny Cruz</cp:lastModifiedBy>
  <cp:revision>14</cp:revision>
  <dcterms:created xsi:type="dcterms:W3CDTF">2026-04-09T15:44:34Z</dcterms:created>
  <dcterms:modified xsi:type="dcterms:W3CDTF">2026-09-01T02:30:24Z</dcterms:modified>
</cp:coreProperties>
</file>