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4"/>
  </p:sldMasterIdLst>
  <p:notesMasterIdLst>
    <p:notesMasterId r:id="rId14"/>
  </p:notesMasterIdLst>
  <p:handoutMasterIdLst>
    <p:handoutMasterId r:id="rId15"/>
  </p:handoutMasterIdLst>
  <p:sldIdLst>
    <p:sldId id="256" r:id="rId5"/>
    <p:sldId id="333" r:id="rId6"/>
    <p:sldId id="437" r:id="rId7"/>
    <p:sldId id="340" r:id="rId8"/>
    <p:sldId id="436" r:id="rId9"/>
    <p:sldId id="438" r:id="rId10"/>
    <p:sldId id="439" r:id="rId11"/>
    <p:sldId id="440" r:id="rId12"/>
    <p:sldId id="435" r:id="rId13"/>
  </p:sldIdLst>
  <p:sldSz cx="9144000" cy="6858000" type="screen4x3"/>
  <p:notesSz cx="6980238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9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FFAC02"/>
    <a:srgbClr val="0066D0"/>
    <a:srgbClr val="E6EFFD"/>
    <a:srgbClr val="5D8191"/>
    <a:srgbClr val="DA7000"/>
    <a:srgbClr val="286593"/>
    <a:srgbClr val="E6E4D6"/>
    <a:srgbClr val="CABCAB"/>
    <a:srgbClr val="4BCA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6EA064-FA7E-476E-9083-05C01FAFEF82}" v="89" dt="2022-04-06T14:08:54.596"/>
    <p1510:client id="{ECEDF0C5-5669-DF9D-82B1-A5B69ADBDDF2}" v="3" dt="2022-04-27T17:36:59.6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8" y="7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9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pineda\Desktop\LESLI\Excel%20para%20la%20presentaci&#243;n%20de%20informes%2020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martinez\Documents\INFORME%20DICIEMBRE%202022\Excel%20para%20la%20presentaci&#243;n%20de%20informes%202022%20-%20INDICADOR%20PRESUPUESTAL%20(1)%20(Autoguardado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martinez\Documents\INFORME%20DICIEMBRE%202022\Excel%20para%20la%20presentaci&#243;n%20de%20informes%202022%20-%20INDICADOR%20PRESUPUESTAL%20(1)%20(Autoguardado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martinez\Documents\INFORME%20DICIEMBRE%202022\Excel%20para%20la%20presentaci&#243;n%20de%20informes%202022%20-%20INDICADOR%20PRESUPUESTAL%20(1)%20(Autoguardado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APROPIACION VIGENCIA 2022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'ENERO 31'!$C$1</c:f>
              <c:strCache>
                <c:ptCount val="1"/>
                <c:pt idx="0">
                  <c:v>APROPIACION
VIGENTE DEP.GSTO.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1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4D11-4D22-B015-09036B9B1FFA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A071-4583-9353-7A2B2277A9DA}"/>
              </c:ext>
            </c:extLst>
          </c:dPt>
          <c:dLbls>
            <c:dLbl>
              <c:idx val="0"/>
              <c:layout>
                <c:manualLayout>
                  <c:x val="6.3423795326554955E-2"/>
                  <c:y val="-0.1143775778027746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572824028064449"/>
                      <c:h val="0.1863095238095237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D11-4D22-B015-09036B9B1FFA}"/>
                </c:ext>
              </c:extLst>
            </c:dLbl>
            <c:dLbl>
              <c:idx val="1"/>
              <c:layout>
                <c:manualLayout>
                  <c:x val="2.8269840056400698E-2"/>
                  <c:y val="5.485376827896511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494075376500265"/>
                      <c:h val="0.1863095238095237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071-4583-9353-7A2B2277A9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'ENERO 31'!$B$9:$B$10</c:f>
              <c:strCache>
                <c:ptCount val="2"/>
                <c:pt idx="0">
                  <c:v>FUNCIONAMIENTO </c:v>
                </c:pt>
                <c:pt idx="1">
                  <c:v>INVERSION</c:v>
                </c:pt>
              </c:strCache>
            </c:strRef>
          </c:cat>
          <c:val>
            <c:numRef>
              <c:f>'ENERO 31'!$C$9:$C$10</c:f>
              <c:numCache>
                <c:formatCode>_("$"* #,##0_);_("$"* \(#,##0\);_("$"* "-"_);_(@_)</c:formatCode>
                <c:ptCount val="2"/>
                <c:pt idx="0">
                  <c:v>22385000000</c:v>
                </c:pt>
                <c:pt idx="1">
                  <c:v>10115490000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11-4D22-B015-09036B9B1FFA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EJECUCION PRESUPUESTAL A</a:t>
            </a:r>
            <a:r>
              <a:rPr lang="es-CO" baseline="0"/>
              <a:t> 31</a:t>
            </a:r>
            <a:r>
              <a:rPr lang="es-CO"/>
              <a:t> DE</a:t>
            </a:r>
            <a:r>
              <a:rPr lang="es-CO" baseline="0"/>
              <a:t> DICIEMBRE</a:t>
            </a:r>
            <a:r>
              <a:rPr lang="es-CO"/>
              <a:t> 2022</a:t>
            </a:r>
          </a:p>
        </c:rich>
      </c:tx>
      <c:layout>
        <c:manualLayout>
          <c:xMode val="edge"/>
          <c:yMode val="edge"/>
          <c:x val="0.33220234368800211"/>
          <c:y val="1.57170923379174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'DICIEMBRE 2022'!$C$24</c:f>
              <c:strCache>
                <c:ptCount val="1"/>
                <c:pt idx="0">
                  <c:v>APROPIACION
VIGENTE DEP.GSTO.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6875699888017916E-2"/>
                  <c:y val="-2.35756385068762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ED3-4CB6-9FCB-094F593698E0}"/>
                </c:ext>
              </c:extLst>
            </c:dLbl>
            <c:dLbl>
              <c:idx val="1"/>
              <c:layout>
                <c:manualLayout>
                  <c:x val="-4.6285927584919777E-2"/>
                  <c:y val="-3.9292730844793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ED3-4CB6-9FCB-094F593698E0}"/>
                </c:ext>
              </c:extLst>
            </c:dLbl>
            <c:dLbl>
              <c:idx val="2"/>
              <c:layout>
                <c:manualLayout>
                  <c:x val="0"/>
                  <c:y val="-9.69994173125216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ED3-4CB6-9FCB-094F593698E0}"/>
                </c:ext>
              </c:extLst>
            </c:dLbl>
            <c:dLbl>
              <c:idx val="4"/>
              <c:layout>
                <c:manualLayout>
                  <c:x val="-2.3889511011571482E-2"/>
                  <c:y val="-7.85854616895874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ED3-4CB6-9FCB-094F593698E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'DICIEMBRE 2022'!$B$26:$B$30</c:f>
              <c:strCache>
                <c:ptCount val="5"/>
                <c:pt idx="0">
                  <c:v>GASTOS DE PERSONAL</c:v>
                </c:pt>
                <c:pt idx="1">
                  <c:v>ADQUISICIÓN DE BIENES  Y SERVICIOS</c:v>
                </c:pt>
                <c:pt idx="2">
                  <c:v>TRANSFERENCIAS CORRIENTES</c:v>
                </c:pt>
                <c:pt idx="3">
                  <c:v>GASTOS POR TRIBUTOS, MULTAS, SANCIONES E INTERESES DE MORA</c:v>
                </c:pt>
                <c:pt idx="4">
                  <c:v>INVERSION</c:v>
                </c:pt>
              </c:strCache>
            </c:strRef>
          </c:cat>
          <c:val>
            <c:numRef>
              <c:f>'DICIEMBRE 2022'!$C$26:$C$30</c:f>
              <c:numCache>
                <c:formatCode>_("$"* #,##0_);_("$"* \(#,##0\);_("$"* "-"_);_(@_)</c:formatCode>
                <c:ptCount val="5"/>
                <c:pt idx="0">
                  <c:v>9243882987</c:v>
                </c:pt>
                <c:pt idx="1">
                  <c:v>12177117013</c:v>
                </c:pt>
                <c:pt idx="2">
                  <c:v>732000000</c:v>
                </c:pt>
                <c:pt idx="3">
                  <c:v>232000000</c:v>
                </c:pt>
                <c:pt idx="4">
                  <c:v>10115490000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ED3-4CB6-9FCB-094F593698E0}"/>
            </c:ext>
          </c:extLst>
        </c:ser>
        <c:ser>
          <c:idx val="1"/>
          <c:order val="1"/>
          <c:tx>
            <c:strRef>
              <c:f>'DICIEMBRE 2022'!$D$24</c:f>
              <c:strCache>
                <c:ptCount val="1"/>
                <c:pt idx="0">
                  <c:v>TOTAL
COMPROMISO DEP.GSTOS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3405068853689655E-2"/>
                  <c:y val="-1.11854423708847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ED3-4CB6-9FCB-094F593698E0}"/>
                </c:ext>
              </c:extLst>
            </c:dLbl>
            <c:dLbl>
              <c:idx val="1"/>
              <c:layout>
                <c:manualLayout>
                  <c:x val="1.8356126536814479E-2"/>
                  <c:y val="-4.5505726322520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BED3-4CB6-9FCB-094F593698E0}"/>
                </c:ext>
              </c:extLst>
            </c:dLbl>
            <c:dLbl>
              <c:idx val="2"/>
              <c:layout>
                <c:manualLayout>
                  <c:x val="1.4930944382232176E-3"/>
                  <c:y val="-6.8107400130975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BED3-4CB6-9FCB-094F593698E0}"/>
                </c:ext>
              </c:extLst>
            </c:dLbl>
            <c:dLbl>
              <c:idx val="3"/>
              <c:layout>
                <c:manualLayout>
                  <c:x val="-1.1417697431018078E-2"/>
                  <c:y val="-8.26161640729552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BED3-4CB6-9FCB-094F593698E0}"/>
                </c:ext>
              </c:extLst>
            </c:dLbl>
            <c:dLbl>
              <c:idx val="4"/>
              <c:layout>
                <c:manualLayout>
                  <c:x val="-3.5232326082421084E-3"/>
                  <c:y val="-6.6551985520473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BED3-4CB6-9FCB-094F593698E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'DICIEMBRE 2022'!$B$26:$B$30</c:f>
              <c:strCache>
                <c:ptCount val="5"/>
                <c:pt idx="0">
                  <c:v>GASTOS DE PERSONAL</c:v>
                </c:pt>
                <c:pt idx="1">
                  <c:v>ADQUISICIÓN DE BIENES  Y SERVICIOS</c:v>
                </c:pt>
                <c:pt idx="2">
                  <c:v>TRANSFERENCIAS CORRIENTES</c:v>
                </c:pt>
                <c:pt idx="3">
                  <c:v>GASTOS POR TRIBUTOS, MULTAS, SANCIONES E INTERESES DE MORA</c:v>
                </c:pt>
                <c:pt idx="4">
                  <c:v>INVERSION</c:v>
                </c:pt>
              </c:strCache>
            </c:strRef>
          </c:cat>
          <c:val>
            <c:numRef>
              <c:f>'DICIEMBRE 2022'!$D$26:$D$30</c:f>
              <c:numCache>
                <c:formatCode>_("$"* #,##0_);_("$"* \(#,##0\);_("$"* "-"_);_(@_)</c:formatCode>
                <c:ptCount val="5"/>
                <c:pt idx="0">
                  <c:v>7305892077</c:v>
                </c:pt>
                <c:pt idx="1">
                  <c:v>11616827412.959999</c:v>
                </c:pt>
                <c:pt idx="2">
                  <c:v>3529591.45</c:v>
                </c:pt>
                <c:pt idx="3">
                  <c:v>205540469</c:v>
                </c:pt>
                <c:pt idx="4">
                  <c:v>9853887459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ED3-4CB6-9FCB-094F593698E0}"/>
            </c:ext>
          </c:extLst>
        </c:ser>
        <c:ser>
          <c:idx val="2"/>
          <c:order val="2"/>
          <c:tx>
            <c:strRef>
              <c:f>'DICIEMBRE 2022'!$E$24</c:f>
              <c:strCache>
                <c:ptCount val="1"/>
                <c:pt idx="0">
                  <c:v>TOTAL
OBLIGACIONES DEP.GSTOS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9.7087391010803326E-3"/>
                  <c:y val="-7.08661417322835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BED3-4CB6-9FCB-094F593698E0}"/>
                </c:ext>
              </c:extLst>
            </c:dLbl>
            <c:dLbl>
              <c:idx val="1"/>
              <c:layout>
                <c:manualLayout>
                  <c:x val="4.7418445594636559E-2"/>
                  <c:y val="-1.04935311376844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BED3-4CB6-9FCB-094F593698E0}"/>
                </c:ext>
              </c:extLst>
            </c:dLbl>
            <c:dLbl>
              <c:idx val="3"/>
              <c:layout>
                <c:manualLayout>
                  <c:x val="1.5223596574690771E-2"/>
                  <c:y val="-5.50774427153035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BED3-4CB6-9FCB-094F593698E0}"/>
                </c:ext>
              </c:extLst>
            </c:dLbl>
            <c:dLbl>
              <c:idx val="4"/>
              <c:layout>
                <c:manualLayout>
                  <c:x val="8.5975853779763755E-3"/>
                  <c:y val="-7.59852853039049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BED3-4CB6-9FCB-094F593698E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'DICIEMBRE 2022'!$B$26:$B$30</c:f>
              <c:strCache>
                <c:ptCount val="5"/>
                <c:pt idx="0">
                  <c:v>GASTOS DE PERSONAL</c:v>
                </c:pt>
                <c:pt idx="1">
                  <c:v>ADQUISICIÓN DE BIENES  Y SERVICIOS</c:v>
                </c:pt>
                <c:pt idx="2">
                  <c:v>TRANSFERENCIAS CORRIENTES</c:v>
                </c:pt>
                <c:pt idx="3">
                  <c:v>GASTOS POR TRIBUTOS, MULTAS, SANCIONES E INTERESES DE MORA</c:v>
                </c:pt>
                <c:pt idx="4">
                  <c:v>INVERSION</c:v>
                </c:pt>
              </c:strCache>
            </c:strRef>
          </c:cat>
          <c:val>
            <c:numRef>
              <c:f>'DICIEMBRE 2022'!$E$26:$E$30</c:f>
              <c:numCache>
                <c:formatCode>_("$"* #,##0_);_("$"* \(#,##0\);_("$"* "-"_);_(@_)</c:formatCode>
                <c:ptCount val="5"/>
                <c:pt idx="0">
                  <c:v>7302271320</c:v>
                </c:pt>
                <c:pt idx="1">
                  <c:v>11270286507.690001</c:v>
                </c:pt>
                <c:pt idx="2">
                  <c:v>3529591.45</c:v>
                </c:pt>
                <c:pt idx="3">
                  <c:v>205540469</c:v>
                </c:pt>
                <c:pt idx="4">
                  <c:v>9812530587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BED3-4CB6-9FCB-094F593698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3537856"/>
        <c:axId val="343534496"/>
      </c:barChart>
      <c:catAx>
        <c:axId val="343537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43534496"/>
        <c:crosses val="autoZero"/>
        <c:auto val="1"/>
        <c:lblAlgn val="ctr"/>
        <c:lblOffset val="100"/>
        <c:noMultiLvlLbl val="0"/>
      </c:catAx>
      <c:valAx>
        <c:axId val="343534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43537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COMPARATIVO: PORCENTAJE DE COMPROMISOS DICIEMBRE vs METAS 2022 </a:t>
            </a:r>
          </a:p>
          <a:p>
            <a:pPr>
              <a:defRPr/>
            </a:pPr>
            <a:endParaRPr lang="es-CO"/>
          </a:p>
        </c:rich>
      </c:tx>
      <c:layout>
        <c:manualLayout>
          <c:xMode val="edge"/>
          <c:yMode val="edge"/>
          <c:x val="0.124075252579728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0.2476926946631671"/>
          <c:y val="0.30680555555555561"/>
          <c:w val="0.69936986001749779"/>
          <c:h val="0.45674358413531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'DICIEMBRE 2022'!$E$45</c:f>
              <c:strCache>
                <c:ptCount val="1"/>
                <c:pt idx="0">
                  <c:v>COMPROMISOS EN EL MES %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'DICIEMBRE 2022'!$B$46:$B$48</c15:sqref>
                  </c15:fullRef>
                </c:ext>
              </c:extLst>
              <c:f>'DICIEMBRE 2022'!$B$46:$B$47</c:f>
              <c:strCache>
                <c:ptCount val="2"/>
                <c:pt idx="0">
                  <c:v>FUNCIONAMIENTO </c:v>
                </c:pt>
                <c:pt idx="1">
                  <c:v>INVERSION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'DICIEMBRE 2022'!$E$46:$E$48</c15:sqref>
                  </c15:fullRef>
                </c:ext>
              </c:extLst>
              <c:f>'DICIEMBRE 2022'!$E$46:$E$47</c:f>
              <c:numCache>
                <c:formatCode>0%</c:formatCode>
                <c:ptCount val="2"/>
                <c:pt idx="0">
                  <c:v>0.85467007149475094</c:v>
                </c:pt>
                <c:pt idx="1">
                  <c:v>0.97413842127272132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AA-45FA-9D16-ED96FCC739F0}"/>
            </c:ext>
          </c:extLst>
        </c:ser>
        <c:ser>
          <c:idx val="1"/>
          <c:order val="1"/>
          <c:tx>
            <c:strRef>
              <c:f>'DICIEMBRE 2022'!$F$45</c:f>
              <c:strCache>
                <c:ptCount val="1"/>
                <c:pt idx="0">
                  <c:v>META DE COMPROMISOS %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'DICIEMBRE 2022'!$B$46:$B$48</c15:sqref>
                  </c15:fullRef>
                </c:ext>
              </c:extLst>
              <c:f>'DICIEMBRE 2022'!$B$46:$B$47</c:f>
              <c:strCache>
                <c:ptCount val="2"/>
                <c:pt idx="0">
                  <c:v>FUNCIONAMIENTO </c:v>
                </c:pt>
                <c:pt idx="1">
                  <c:v>INVERSION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'DICIEMBRE 2022'!$F$46:$F$48</c15:sqref>
                  </c15:fullRef>
                </c:ext>
              </c:extLst>
              <c:f>'DICIEMBRE 2022'!$F$46:$F$47</c:f>
              <c:numCache>
                <c:formatCode>0%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AA-45FA-9D16-ED96FCC739F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343531136"/>
        <c:axId val="343530016"/>
        <c:extLst/>
      </c:barChart>
      <c:catAx>
        <c:axId val="3435311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43530016"/>
        <c:crosses val="autoZero"/>
        <c:auto val="1"/>
        <c:lblAlgn val="ctr"/>
        <c:lblOffset val="100"/>
        <c:noMultiLvlLbl val="0"/>
      </c:catAx>
      <c:valAx>
        <c:axId val="3435300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4353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COMPARATIVO: PORCENTAJE DE OBLIGACIONES DICIEMBRE vs METAS 2022 </a:t>
            </a:r>
          </a:p>
          <a:p>
            <a:pPr>
              <a:defRPr/>
            </a:pPr>
            <a:endParaRPr lang="es-CO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0.24213713910761156"/>
          <c:y val="0.31754629629629627"/>
          <c:w val="0.70570319335083109"/>
          <c:h val="0.4228546952464275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'DICIEMBRE 2022'!$E$56</c:f>
              <c:strCache>
                <c:ptCount val="1"/>
                <c:pt idx="0">
                  <c:v>OBLIGACIONES EN EL MES %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'DICIEMBRE 2022'!$B$57:$B$58</c:f>
              <c:strCache>
                <c:ptCount val="2"/>
                <c:pt idx="0">
                  <c:v>FUNCIONAMIENTO </c:v>
                </c:pt>
                <c:pt idx="1">
                  <c:v>INVERSION</c:v>
                </c:pt>
              </c:strCache>
            </c:strRef>
          </c:cat>
          <c:val>
            <c:numRef>
              <c:f>'DICIEMBRE 2022'!$E$57:$E$58</c:f>
              <c:numCache>
                <c:formatCode>0%</c:formatCode>
                <c:ptCount val="2"/>
                <c:pt idx="0">
                  <c:v>0.83902737941210648</c:v>
                </c:pt>
                <c:pt idx="1">
                  <c:v>0.97004995180658571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0B-44AB-AC7C-B2E2AE90E9B1}"/>
            </c:ext>
          </c:extLst>
        </c:ser>
        <c:ser>
          <c:idx val="1"/>
          <c:order val="1"/>
          <c:tx>
            <c:strRef>
              <c:f>'DICIEMBRE 2022'!$F$56</c:f>
              <c:strCache>
                <c:ptCount val="1"/>
                <c:pt idx="0">
                  <c:v>META DE   OBLIGACIONES %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'DICIEMBRE 2022'!$B$57:$B$58</c:f>
              <c:strCache>
                <c:ptCount val="2"/>
                <c:pt idx="0">
                  <c:v>FUNCIONAMIENTO </c:v>
                </c:pt>
                <c:pt idx="1">
                  <c:v>INVERSION</c:v>
                </c:pt>
              </c:strCache>
            </c:strRef>
          </c:cat>
          <c:val>
            <c:numRef>
              <c:f>'DICIEMBRE 2022'!$F$57:$F$58</c:f>
              <c:numCache>
                <c:formatCode>0%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0B-44AB-AC7C-B2E2AE90E9B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343516576"/>
        <c:axId val="343516016"/>
      </c:barChart>
      <c:catAx>
        <c:axId val="343516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43516016"/>
        <c:crosses val="autoZero"/>
        <c:auto val="1"/>
        <c:lblAlgn val="ctr"/>
        <c:lblOffset val="100"/>
        <c:noMultiLvlLbl val="0"/>
      </c:catAx>
      <c:valAx>
        <c:axId val="3435160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43516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770" cy="457200"/>
          </a:xfrm>
          <a:prstGeom prst="rect">
            <a:avLst/>
          </a:prstGeom>
        </p:spPr>
        <p:txBody>
          <a:bodyPr vert="horz" lIns="107808" tIns="53904" rIns="107808" bIns="53904" rtlCol="0"/>
          <a:lstStyle>
            <a:lvl1pPr algn="l">
              <a:defRPr sz="14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53853" y="0"/>
            <a:ext cx="3024770" cy="457200"/>
          </a:xfrm>
          <a:prstGeom prst="rect">
            <a:avLst/>
          </a:prstGeom>
        </p:spPr>
        <p:txBody>
          <a:bodyPr vert="horz" lIns="107808" tIns="53904" rIns="107808" bIns="53904" rtlCol="0"/>
          <a:lstStyle>
            <a:lvl1pPr algn="r">
              <a:defRPr sz="1400"/>
            </a:lvl1pPr>
          </a:lstStyle>
          <a:p>
            <a:fld id="{138F988F-6583-43BF-9003-42C85FA833AE}" type="datetimeFigureOut">
              <a:rPr lang="es-CO" smtClean="0"/>
              <a:t>3/01/2023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3024770" cy="457200"/>
          </a:xfrm>
          <a:prstGeom prst="rect">
            <a:avLst/>
          </a:prstGeom>
        </p:spPr>
        <p:txBody>
          <a:bodyPr vert="horz" lIns="107808" tIns="53904" rIns="107808" bIns="53904" rtlCol="0" anchor="b"/>
          <a:lstStyle>
            <a:lvl1pPr algn="l">
              <a:defRPr sz="14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53853" y="8685213"/>
            <a:ext cx="3024770" cy="457200"/>
          </a:xfrm>
          <a:prstGeom prst="rect">
            <a:avLst/>
          </a:prstGeom>
        </p:spPr>
        <p:txBody>
          <a:bodyPr vert="horz" lIns="107808" tIns="53904" rIns="107808" bIns="53904" rtlCol="0" anchor="b"/>
          <a:lstStyle>
            <a:lvl1pPr algn="r">
              <a:defRPr sz="1400"/>
            </a:lvl1pPr>
          </a:lstStyle>
          <a:p>
            <a:fld id="{61901C7E-A72A-4FC3-8CE3-224591846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09147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770" cy="458788"/>
          </a:xfrm>
          <a:prstGeom prst="rect">
            <a:avLst/>
          </a:prstGeom>
        </p:spPr>
        <p:txBody>
          <a:bodyPr vert="horz" lIns="107808" tIns="53904" rIns="107808" bIns="53904" rtlCol="0"/>
          <a:lstStyle>
            <a:lvl1pPr algn="l">
              <a:defRPr sz="14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53853" y="0"/>
            <a:ext cx="3024770" cy="458788"/>
          </a:xfrm>
          <a:prstGeom prst="rect">
            <a:avLst/>
          </a:prstGeom>
        </p:spPr>
        <p:txBody>
          <a:bodyPr vert="horz" lIns="107808" tIns="53904" rIns="107808" bIns="53904" rtlCol="0"/>
          <a:lstStyle>
            <a:lvl1pPr algn="r">
              <a:defRPr sz="1400"/>
            </a:lvl1pPr>
          </a:lstStyle>
          <a:p>
            <a:fld id="{DB8CBF8F-851F-44DE-A5AB-D994004F04AD}" type="datetimeFigureOut">
              <a:rPr lang="es-CO" smtClean="0"/>
              <a:t>3/01/2023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4116388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7808" tIns="53904" rIns="107808" bIns="53904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98024" y="4400550"/>
            <a:ext cx="5584190" cy="3600450"/>
          </a:xfrm>
          <a:prstGeom prst="rect">
            <a:avLst/>
          </a:prstGeom>
        </p:spPr>
        <p:txBody>
          <a:bodyPr vert="horz" lIns="107808" tIns="53904" rIns="107808" bIns="53904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5"/>
            <a:ext cx="3024770" cy="458787"/>
          </a:xfrm>
          <a:prstGeom prst="rect">
            <a:avLst/>
          </a:prstGeom>
        </p:spPr>
        <p:txBody>
          <a:bodyPr vert="horz" lIns="107808" tIns="53904" rIns="107808" bIns="53904" rtlCol="0" anchor="b"/>
          <a:lstStyle>
            <a:lvl1pPr algn="l">
              <a:defRPr sz="14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53853" y="8685215"/>
            <a:ext cx="3024770" cy="458787"/>
          </a:xfrm>
          <a:prstGeom prst="rect">
            <a:avLst/>
          </a:prstGeom>
        </p:spPr>
        <p:txBody>
          <a:bodyPr vert="horz" lIns="107808" tIns="53904" rIns="107808" bIns="53904" rtlCol="0" anchor="b"/>
          <a:lstStyle>
            <a:lvl1pPr algn="r">
              <a:defRPr sz="1400"/>
            </a:lvl1pPr>
          </a:lstStyle>
          <a:p>
            <a:fld id="{8778E31B-AFFB-432A-8890-4C89E1E848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1216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4260B59-C753-034E-B2CF-C90363DDAF2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605741" cy="539960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A0AF09E7-3159-9F42-9224-43C063B7A0C5}"/>
              </a:ext>
            </a:extLst>
          </p:cNvPr>
          <p:cNvSpPr/>
          <p:nvPr userDrawn="1"/>
        </p:nvSpPr>
        <p:spPr>
          <a:xfrm>
            <a:off x="2677459" y="0"/>
            <a:ext cx="6526306" cy="539960"/>
          </a:xfrm>
          <a:prstGeom prst="rect">
            <a:avLst/>
          </a:prstGeom>
          <a:solidFill>
            <a:srgbClr val="FFAC0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0CBCBE0B-310E-A242-8C98-3D861AC52F0E}"/>
              </a:ext>
            </a:extLst>
          </p:cNvPr>
          <p:cNvSpPr/>
          <p:nvPr userDrawn="1"/>
        </p:nvSpPr>
        <p:spPr>
          <a:xfrm>
            <a:off x="0" y="6478494"/>
            <a:ext cx="9144000" cy="379506"/>
          </a:xfrm>
          <a:prstGeom prst="rect">
            <a:avLst/>
          </a:prstGeom>
          <a:solidFill>
            <a:srgbClr val="FFAC0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4C3B4247-C11D-6A42-864F-5AED7303E74C}"/>
              </a:ext>
            </a:extLst>
          </p:cNvPr>
          <p:cNvSpPr/>
          <p:nvPr userDrawn="1"/>
        </p:nvSpPr>
        <p:spPr>
          <a:xfrm>
            <a:off x="7409961" y="6448926"/>
            <a:ext cx="103760" cy="40907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0825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4260B59-C753-034E-B2CF-C90363DDAF2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605741" cy="539960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A0AF09E7-3159-9F42-9224-43C063B7A0C5}"/>
              </a:ext>
            </a:extLst>
          </p:cNvPr>
          <p:cNvSpPr/>
          <p:nvPr userDrawn="1"/>
        </p:nvSpPr>
        <p:spPr>
          <a:xfrm>
            <a:off x="2677459" y="0"/>
            <a:ext cx="6526306" cy="539960"/>
          </a:xfrm>
          <a:prstGeom prst="rect">
            <a:avLst/>
          </a:prstGeom>
          <a:solidFill>
            <a:srgbClr val="FFAC0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0CBCBE0B-310E-A242-8C98-3D861AC52F0E}"/>
              </a:ext>
            </a:extLst>
          </p:cNvPr>
          <p:cNvSpPr/>
          <p:nvPr userDrawn="1"/>
        </p:nvSpPr>
        <p:spPr>
          <a:xfrm>
            <a:off x="0" y="6478494"/>
            <a:ext cx="9144000" cy="379506"/>
          </a:xfrm>
          <a:prstGeom prst="rect">
            <a:avLst/>
          </a:prstGeom>
          <a:solidFill>
            <a:srgbClr val="FFAC0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5E5E7E6-A54F-154A-BD0B-1D19FF045010}"/>
              </a:ext>
            </a:extLst>
          </p:cNvPr>
          <p:cNvSpPr/>
          <p:nvPr userDrawn="1"/>
        </p:nvSpPr>
        <p:spPr>
          <a:xfrm>
            <a:off x="7409961" y="6448926"/>
            <a:ext cx="103760" cy="40907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05604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7652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</p:sldLayoutIdLst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upervigilancia.gov.co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7777537F-BDD3-1545-8C67-58B002446615}"/>
              </a:ext>
            </a:extLst>
          </p:cNvPr>
          <p:cNvSpPr/>
          <p:nvPr/>
        </p:nvSpPr>
        <p:spPr>
          <a:xfrm>
            <a:off x="1" y="0"/>
            <a:ext cx="5727030" cy="6858000"/>
          </a:xfrm>
          <a:prstGeom prst="rect">
            <a:avLst/>
          </a:prstGeom>
          <a:solidFill>
            <a:srgbClr val="FFAC0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5620301-51B2-0E49-B206-2930E5E2F7F3}"/>
              </a:ext>
            </a:extLst>
          </p:cNvPr>
          <p:cNvSpPr/>
          <p:nvPr/>
        </p:nvSpPr>
        <p:spPr>
          <a:xfrm>
            <a:off x="5721014" y="0"/>
            <a:ext cx="3410953" cy="6858000"/>
          </a:xfrm>
          <a:prstGeom prst="rect">
            <a:avLst/>
          </a:prstGeom>
          <a:solidFill>
            <a:srgbClr val="E6EFF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5C614E6D-5DD2-5242-AD55-D463922883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329"/>
          <a:stretch/>
        </p:blipFill>
        <p:spPr>
          <a:xfrm>
            <a:off x="2866523" y="2656320"/>
            <a:ext cx="4547937" cy="911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604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uadroTexto 13">
            <a:extLst>
              <a:ext uri="{FF2B5EF4-FFF2-40B4-BE49-F238E27FC236}">
                <a16:creationId xmlns:a16="http://schemas.microsoft.com/office/drawing/2014/main" id="{1E4BA5DF-060B-D74F-983D-CEE888D03AE2}"/>
              </a:ext>
            </a:extLst>
          </p:cNvPr>
          <p:cNvSpPr txBox="1"/>
          <p:nvPr/>
        </p:nvSpPr>
        <p:spPr>
          <a:xfrm>
            <a:off x="267635" y="6505684"/>
            <a:ext cx="41208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Fuentes: SIIF – GESTION FINANCIERA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61700CF-FD3C-BE41-A79B-8C6D5C6BB880}"/>
              </a:ext>
            </a:extLst>
          </p:cNvPr>
          <p:cNvSpPr txBox="1"/>
          <p:nvPr/>
        </p:nvSpPr>
        <p:spPr>
          <a:xfrm>
            <a:off x="2879024" y="65825"/>
            <a:ext cx="532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>
                <a:solidFill>
                  <a:prstClr val="white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INFORME EJECUCION PRESUPUETAL  </a:t>
            </a:r>
          </a:p>
          <a:p>
            <a:endParaRPr lang="es-CO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603" y="5401282"/>
            <a:ext cx="2003649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361700CF-FD3C-BE41-A79B-8C6D5C6BB880}"/>
              </a:ext>
            </a:extLst>
          </p:cNvPr>
          <p:cNvSpPr txBox="1"/>
          <p:nvPr/>
        </p:nvSpPr>
        <p:spPr>
          <a:xfrm>
            <a:off x="1521069" y="2072691"/>
            <a:ext cx="6101055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" sz="3600" b="1" dirty="0">
                <a:latin typeface="Bookman Old Style" panose="02050604050505020204" pitchFamily="18" charset="0"/>
                <a:cs typeface="Arial" panose="020B0604020202020204" pitchFamily="34" charset="0"/>
              </a:rPr>
              <a:t>INFORME EJECUCION PRESUPUESTAL </a:t>
            </a:r>
          </a:p>
          <a:p>
            <a:pPr algn="ctr"/>
            <a:r>
              <a:rPr lang="es-ES" sz="36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DICIEMBRE </a:t>
            </a:r>
            <a:r>
              <a:rPr lang="es-ES" sz="36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31 </a:t>
            </a:r>
            <a:r>
              <a:rPr lang="es-ES" sz="3600" b="1" dirty="0" smtClean="0">
                <a:latin typeface="Bookman Old Style"/>
                <a:cs typeface="Arial"/>
              </a:rPr>
              <a:t>DE </a:t>
            </a:r>
            <a:r>
              <a:rPr lang="es-ES" sz="3600" b="1" dirty="0">
                <a:latin typeface="Bookman Old Style"/>
                <a:cs typeface="Arial"/>
              </a:rPr>
              <a:t>2022</a:t>
            </a:r>
          </a:p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87625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uadroTexto 13">
            <a:extLst>
              <a:ext uri="{FF2B5EF4-FFF2-40B4-BE49-F238E27FC236}">
                <a16:creationId xmlns:a16="http://schemas.microsoft.com/office/drawing/2014/main" id="{1E4BA5DF-060B-D74F-983D-CEE888D03AE2}"/>
              </a:ext>
            </a:extLst>
          </p:cNvPr>
          <p:cNvSpPr txBox="1"/>
          <p:nvPr/>
        </p:nvSpPr>
        <p:spPr>
          <a:xfrm>
            <a:off x="267635" y="6505684"/>
            <a:ext cx="41208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Fuentes: SIIF – GESTION FINANCIERA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61700CF-FD3C-BE41-A79B-8C6D5C6BB880}"/>
              </a:ext>
            </a:extLst>
          </p:cNvPr>
          <p:cNvSpPr txBox="1"/>
          <p:nvPr/>
        </p:nvSpPr>
        <p:spPr>
          <a:xfrm>
            <a:off x="2879024" y="65825"/>
            <a:ext cx="532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>
                <a:solidFill>
                  <a:prstClr val="white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INFORME EJECUCION PRESUPUETAL  </a:t>
            </a:r>
          </a:p>
          <a:p>
            <a:endParaRPr lang="es-CO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603" y="5401282"/>
            <a:ext cx="2003649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361700CF-FD3C-BE41-A79B-8C6D5C6BB880}"/>
              </a:ext>
            </a:extLst>
          </p:cNvPr>
          <p:cNvSpPr txBox="1"/>
          <p:nvPr/>
        </p:nvSpPr>
        <p:spPr>
          <a:xfrm>
            <a:off x="653143" y="831299"/>
            <a:ext cx="7981406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CO" sz="1400" dirty="0"/>
          </a:p>
          <a:p>
            <a:pPr algn="just"/>
            <a:r>
              <a:rPr lang="es-CO" sz="1400" dirty="0"/>
              <a:t>La asignación presupuestal inicial aprobada para la SPVSP, corresponde a $32.500.490.000, de los cuales $10.115.490.000 equivalen al 31% de los Proyectos de Inversión y $22.385.000.000, que corresponde al 69% de presupuesto de funcionamiento, de los cuales $521.000.000 se encuentran en concepto previo</a:t>
            </a:r>
            <a:r>
              <a:rPr lang="es-CO" sz="1400" dirty="0" smtClean="0"/>
              <a:t>. Cabe resaltar que se solicitó autorización al órgano rector de un traslado externo en el rubro C-1599-100 por $489.400.000, que se encuentran pendientes de aprobación. </a:t>
            </a:r>
            <a:endParaRPr lang="es-CO" sz="1400" dirty="0"/>
          </a:p>
          <a:p>
            <a:pPr algn="just"/>
            <a:endParaRPr lang="es-CO" sz="1600" dirty="0"/>
          </a:p>
          <a:p>
            <a:pPr algn="just"/>
            <a:endParaRPr lang="es-CO" sz="1600" dirty="0"/>
          </a:p>
          <a:p>
            <a:pPr algn="just"/>
            <a:endParaRPr lang="es-CO" sz="1400" dirty="0"/>
          </a:p>
          <a:p>
            <a:pPr algn="just"/>
            <a:endParaRPr lang="es-CO" sz="1400" dirty="0"/>
          </a:p>
          <a:p>
            <a:pPr algn="just"/>
            <a:endParaRPr lang="es-CO" sz="1400" dirty="0"/>
          </a:p>
          <a:p>
            <a:pPr algn="just"/>
            <a:endParaRPr lang="es-CO" sz="1400" dirty="0"/>
          </a:p>
          <a:p>
            <a:pPr algn="just"/>
            <a:endParaRPr lang="es-CO" sz="1400" dirty="0"/>
          </a:p>
          <a:p>
            <a:pPr algn="just"/>
            <a:endParaRPr lang="es-CO" sz="1400" dirty="0"/>
          </a:p>
          <a:p>
            <a:pPr algn="just"/>
            <a:endParaRPr lang="es-CO" sz="1400" dirty="0"/>
          </a:p>
          <a:p>
            <a:pPr algn="just"/>
            <a:endParaRPr lang="es-CO" sz="1400" dirty="0"/>
          </a:p>
          <a:p>
            <a:pPr algn="just"/>
            <a:endParaRPr lang="es-CO" sz="1400" dirty="0">
              <a:cs typeface="Arial" panose="020B0604020202020204" pitchFamily="34" charset="0"/>
            </a:endParaRPr>
          </a:p>
          <a:p>
            <a:pPr algn="just"/>
            <a:endParaRPr lang="es-CO" sz="1400" dirty="0">
              <a:cs typeface="Arial" panose="020B0604020202020204" pitchFamily="34" charset="0"/>
            </a:endParaRPr>
          </a:p>
          <a:p>
            <a:pPr algn="just"/>
            <a:endParaRPr lang="es-CO" sz="1400" dirty="0">
              <a:cs typeface="Arial" panose="020B0604020202020204" pitchFamily="34" charset="0"/>
            </a:endParaRPr>
          </a:p>
          <a:p>
            <a:pPr algn="ctr"/>
            <a:endParaRPr lang="es-ES" sz="1400" dirty="0">
              <a:cs typeface="Arial" panose="020B0604020202020204" pitchFamily="34" charset="0"/>
            </a:endParaRP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680662"/>
              </p:ext>
            </p:extLst>
          </p:nvPr>
        </p:nvGraphicFramePr>
        <p:xfrm>
          <a:off x="1628775" y="2520778"/>
          <a:ext cx="5886450" cy="31078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71272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uadroTexto 27">
            <a:extLst>
              <a:ext uri="{FF2B5EF4-FFF2-40B4-BE49-F238E27FC236}">
                <a16:creationId xmlns:a16="http://schemas.microsoft.com/office/drawing/2014/main" id="{361700CF-FD3C-BE41-A79B-8C6D5C6BB880}"/>
              </a:ext>
            </a:extLst>
          </p:cNvPr>
          <p:cNvSpPr txBox="1"/>
          <p:nvPr/>
        </p:nvSpPr>
        <p:spPr>
          <a:xfrm>
            <a:off x="2879024" y="65825"/>
            <a:ext cx="532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>
                <a:solidFill>
                  <a:prstClr val="white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TOTAL PRESUPUESTO 2022</a:t>
            </a:r>
          </a:p>
          <a:p>
            <a:endParaRPr lang="es-CO"/>
          </a:p>
        </p:txBody>
      </p:sp>
      <p:sp>
        <p:nvSpPr>
          <p:cNvPr id="44" name="25 Rectángulo"/>
          <p:cNvSpPr/>
          <p:nvPr/>
        </p:nvSpPr>
        <p:spPr>
          <a:xfrm>
            <a:off x="428193" y="1672734"/>
            <a:ext cx="2076450" cy="5937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 cap="flat" cmpd="sng" algn="ctr">
            <a:solidFill>
              <a:srgbClr val="8064A2">
                <a:lumMod val="75000"/>
              </a:srgbClr>
            </a:solidFill>
            <a:prstDash val="solid"/>
          </a:ln>
          <a:effectLst>
            <a:outerShdw blurRad="38100" sx="99000" sy="99000" algn="ctr" rotWithShape="0">
              <a:prstClr val="black">
                <a:alpha val="40000"/>
              </a:prstClr>
            </a:outerShdw>
          </a:effectLst>
        </p:spPr>
        <p:txBody>
          <a:bodyPr lIns="92477" tIns="46239" rIns="92477" bIns="46239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100" b="1" kern="0">
                <a:solidFill>
                  <a:srgbClr val="F79646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-FUNCIONAMIENTO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600" b="1" kern="0">
                <a:solidFill>
                  <a:srgbClr val="FFC000"/>
                </a:solidFill>
                <a:effectLst>
                  <a:glow rad="101600">
                    <a:prstClr val="black">
                      <a:alpha val="60000"/>
                    </a:prst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$  22,385 </a:t>
            </a:r>
            <a:r>
              <a:rPr lang="es-CO" sz="1100" b="1" kern="0">
                <a:solidFill>
                  <a:prstClr val="black"/>
                </a:solidFill>
                <a:latin typeface="Calibri"/>
              </a:rPr>
              <a:t>Millones</a:t>
            </a:r>
          </a:p>
        </p:txBody>
      </p:sp>
      <p:sp>
        <p:nvSpPr>
          <p:cNvPr id="45" name="25 Rectángulo"/>
          <p:cNvSpPr/>
          <p:nvPr/>
        </p:nvSpPr>
        <p:spPr>
          <a:xfrm>
            <a:off x="6587693" y="1714009"/>
            <a:ext cx="2198687" cy="5715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 cap="flat" cmpd="sng" algn="ctr">
            <a:solidFill>
              <a:srgbClr val="8064A2">
                <a:lumMod val="75000"/>
              </a:srgbClr>
            </a:solidFill>
            <a:prstDash val="solid"/>
          </a:ln>
          <a:effectLst>
            <a:outerShdw blurRad="38100" sx="99000" sy="99000" algn="ctr" rotWithShape="0">
              <a:prstClr val="black">
                <a:alpha val="40000"/>
              </a:prstClr>
            </a:outerShdw>
          </a:effectLst>
        </p:spPr>
        <p:txBody>
          <a:bodyPr lIns="92477" tIns="46239" rIns="92477" bIns="46239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100" b="1" kern="0">
                <a:solidFill>
                  <a:srgbClr val="F79646">
                    <a:lumMod val="50000"/>
                  </a:srgbClr>
                </a:solidFill>
                <a:latin typeface="Candara" panose="020E0502030303020204" pitchFamily="34" charset="0"/>
              </a:rPr>
              <a:t>C -INVERSIÓN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600" b="1" kern="0">
                <a:solidFill>
                  <a:srgbClr val="FFC000"/>
                </a:solidFill>
                <a:effectLst>
                  <a:glow rad="101600">
                    <a:prstClr val="black">
                      <a:alpha val="60000"/>
                    </a:prst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$  10,115,490 </a:t>
            </a:r>
            <a:r>
              <a:rPr lang="es-CO" sz="1100" b="1" kern="0">
                <a:solidFill>
                  <a:prstClr val="black"/>
                </a:solidFill>
                <a:latin typeface="Calibri"/>
              </a:rPr>
              <a:t>Millones</a:t>
            </a:r>
          </a:p>
        </p:txBody>
      </p:sp>
      <p:sp>
        <p:nvSpPr>
          <p:cNvPr id="46" name="25 Rectángulo"/>
          <p:cNvSpPr/>
          <p:nvPr/>
        </p:nvSpPr>
        <p:spPr>
          <a:xfrm>
            <a:off x="437718" y="2683971"/>
            <a:ext cx="2066925" cy="549275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3175" cap="flat" cmpd="sng" algn="ctr">
            <a:solidFill>
              <a:srgbClr val="8064A2">
                <a:lumMod val="75000"/>
              </a:srgbClr>
            </a:solidFill>
            <a:prstDash val="solid"/>
          </a:ln>
          <a:effectLst>
            <a:outerShdw blurRad="38100" sx="99000" sy="99000" algn="ctr" rotWithShape="0">
              <a:prstClr val="black">
                <a:alpha val="40000"/>
              </a:prstClr>
            </a:outerShdw>
          </a:effectLst>
        </p:spPr>
        <p:txBody>
          <a:bodyPr lIns="92477" tIns="46239" rIns="92477" bIns="46239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100" b="1" kern="0">
                <a:solidFill>
                  <a:srgbClr val="F79646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A-01 G. PERSONAL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400" b="1" kern="0">
                <a:solidFill>
                  <a:srgbClr val="FFC000"/>
                </a:solidFill>
                <a:effectLst>
                  <a:glow rad="101600">
                    <a:prstClr val="black">
                      <a:alpha val="60000"/>
                    </a:prst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$  12,914 </a:t>
            </a:r>
            <a:r>
              <a:rPr lang="es-CO" sz="950" b="1" kern="0">
                <a:solidFill>
                  <a:prstClr val="black"/>
                </a:solidFill>
                <a:latin typeface="Calibri"/>
              </a:rPr>
              <a:t>Millones</a:t>
            </a:r>
          </a:p>
        </p:txBody>
      </p:sp>
      <p:sp>
        <p:nvSpPr>
          <p:cNvPr id="47" name="25 Rectángulo"/>
          <p:cNvSpPr/>
          <p:nvPr/>
        </p:nvSpPr>
        <p:spPr>
          <a:xfrm>
            <a:off x="428193" y="3944446"/>
            <a:ext cx="2066925" cy="544513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3175" cap="flat" cmpd="sng" algn="ctr">
            <a:solidFill>
              <a:srgbClr val="8064A2">
                <a:lumMod val="75000"/>
              </a:srgbClr>
            </a:solidFill>
            <a:prstDash val="solid"/>
          </a:ln>
          <a:effectLst>
            <a:outerShdw blurRad="38100" sx="99000" sy="99000" algn="ctr" rotWithShape="0">
              <a:prstClr val="black">
                <a:alpha val="40000"/>
              </a:prstClr>
            </a:outerShdw>
          </a:effectLst>
        </p:spPr>
        <p:txBody>
          <a:bodyPr lIns="92477" tIns="46239" rIns="92477" bIns="46239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100" b="1" kern="0">
                <a:solidFill>
                  <a:srgbClr val="F79646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A-02 ADQUSICION BIENES Y SERVICIOS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400" b="1" kern="0">
                <a:solidFill>
                  <a:srgbClr val="FFC000"/>
                </a:solidFill>
                <a:effectLst>
                  <a:glow rad="101600">
                    <a:prstClr val="black">
                      <a:alpha val="60000"/>
                    </a:prst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$  8,507 </a:t>
            </a:r>
            <a:r>
              <a:rPr lang="es-CO" sz="950" b="1" kern="0">
                <a:solidFill>
                  <a:prstClr val="black"/>
                </a:solidFill>
                <a:latin typeface="Calibri"/>
              </a:rPr>
              <a:t>Millones</a:t>
            </a:r>
            <a:endParaRPr lang="es-CO" sz="700" b="1" kern="0">
              <a:solidFill>
                <a:srgbClr val="C0504D">
                  <a:lumMod val="75000"/>
                </a:srgbClr>
              </a:solidFill>
              <a:latin typeface="Corbel" panose="020B0503020204020204" pitchFamily="34" charset="0"/>
            </a:endParaRPr>
          </a:p>
        </p:txBody>
      </p:sp>
      <p:sp>
        <p:nvSpPr>
          <p:cNvPr id="48" name="25 Rectángulo"/>
          <p:cNvSpPr/>
          <p:nvPr/>
        </p:nvSpPr>
        <p:spPr>
          <a:xfrm>
            <a:off x="451632" y="4689777"/>
            <a:ext cx="2066925" cy="735808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3175" cap="flat" cmpd="sng" algn="ctr">
            <a:solidFill>
              <a:srgbClr val="8064A2">
                <a:lumMod val="75000"/>
              </a:srgbClr>
            </a:solidFill>
            <a:prstDash val="solid"/>
          </a:ln>
          <a:effectLst>
            <a:outerShdw blurRad="38100" sx="99000" sy="99000" algn="ctr" rotWithShape="0">
              <a:prstClr val="black">
                <a:alpha val="40000"/>
              </a:prstClr>
            </a:outerShdw>
          </a:effectLst>
        </p:spPr>
        <p:txBody>
          <a:bodyPr lIns="92477" tIns="46239" rIns="92477" bIns="46239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CO" sz="1100" b="1" kern="0">
              <a:solidFill>
                <a:srgbClr val="F79646">
                  <a:lumMod val="50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100" b="1" kern="0">
                <a:solidFill>
                  <a:srgbClr val="F79646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A-03 TRANSFERENCIAS</a:t>
            </a:r>
          </a:p>
          <a:p>
            <a:pPr algn="ctr" defTabSz="914400">
              <a:defRPr/>
            </a:pPr>
            <a:r>
              <a:rPr lang="es-CO" sz="1200" b="1" kern="0">
                <a:solidFill>
                  <a:srgbClr val="FFC000"/>
                </a:solidFill>
                <a:effectLst>
                  <a:glow rad="101600">
                    <a:prstClr val="black">
                      <a:alpha val="60000"/>
                    </a:prst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$732 </a:t>
            </a:r>
            <a:r>
              <a:rPr lang="es-CO" sz="1200" b="1" kern="0">
                <a:solidFill>
                  <a:prstClr val="black"/>
                </a:solidFill>
              </a:rPr>
              <a:t>Millones          </a:t>
            </a:r>
          </a:p>
          <a:p>
            <a:pPr algn="ctr" defTabSz="914400">
              <a:defRPr/>
            </a:pPr>
            <a:r>
              <a:rPr lang="es-CO" sz="800" b="1" kern="0">
                <a:solidFill>
                  <a:prstClr val="black"/>
                </a:solidFill>
              </a:rPr>
              <a:t> </a:t>
            </a:r>
            <a:endParaRPr lang="es-CO" sz="500" b="1" kern="0">
              <a:solidFill>
                <a:srgbClr val="C0504D">
                  <a:lumMod val="75000"/>
                </a:srgbClr>
              </a:solidFill>
              <a:latin typeface="Corbel" panose="020B0503020204020204" pitchFamily="34" charset="0"/>
            </a:endParaRPr>
          </a:p>
        </p:txBody>
      </p:sp>
      <p:sp>
        <p:nvSpPr>
          <p:cNvPr id="49" name="25 Rectángulo"/>
          <p:cNvSpPr/>
          <p:nvPr/>
        </p:nvSpPr>
        <p:spPr>
          <a:xfrm>
            <a:off x="6587692" y="2420444"/>
            <a:ext cx="2198687" cy="1354137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3175" cap="flat" cmpd="sng" algn="ctr">
            <a:solidFill>
              <a:srgbClr val="8064A2">
                <a:lumMod val="75000"/>
              </a:srgbClr>
            </a:solidFill>
            <a:prstDash val="solid"/>
          </a:ln>
          <a:effectLst>
            <a:outerShdw blurRad="38100" sx="99000" sy="99000" algn="ctr" rotWithShape="0">
              <a:prstClr val="black">
                <a:alpha val="40000"/>
              </a:prstClr>
            </a:outerShdw>
          </a:effectLst>
        </p:spPr>
        <p:txBody>
          <a:bodyPr lIns="92477" tIns="46239" rIns="92477" bIns="46239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050" b="1" kern="0" dirty="0">
                <a:solidFill>
                  <a:srgbClr val="F79646">
                    <a:lumMod val="50000"/>
                  </a:srgbClr>
                </a:solidFill>
                <a:latin typeface="Candara" panose="020E0502030303020204" pitchFamily="34" charset="0"/>
              </a:rPr>
              <a:t>IMPLEMENTACIÓN DEL SISTEMA PARA LA ADMINISTRACIÓN DEL RIESGO DE LAVADO DE ACTIVOS Y FINANCIACIÓN DEL TERRORISMO EN LA SUPERINTENDENCIA DE SEGURIDAD Y VIGILANCIA PRIVADA  BOGOTÁ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400" b="1" kern="0" dirty="0">
                <a:solidFill>
                  <a:srgbClr val="FFC000"/>
                </a:solidFill>
                <a:effectLst>
                  <a:glow rad="101600">
                    <a:prstClr val="black">
                      <a:alpha val="60000"/>
                    </a:prst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$  1,444 </a:t>
            </a:r>
            <a:r>
              <a:rPr lang="es-CO" sz="950" b="1" kern="0" dirty="0">
                <a:solidFill>
                  <a:prstClr val="black"/>
                </a:solidFill>
                <a:latin typeface="Calibri"/>
              </a:rPr>
              <a:t>Millones</a:t>
            </a:r>
            <a:endParaRPr lang="es-CO" sz="700" b="1" kern="0" dirty="0">
              <a:solidFill>
                <a:srgbClr val="C0504D">
                  <a:lumMod val="75000"/>
                </a:srgbClr>
              </a:solidFill>
              <a:latin typeface="Corbel" panose="020B0503020204020204" pitchFamily="34" charset="0"/>
            </a:endParaRPr>
          </a:p>
        </p:txBody>
      </p:sp>
      <p:sp>
        <p:nvSpPr>
          <p:cNvPr id="58" name="25 Rectángulo"/>
          <p:cNvSpPr/>
          <p:nvPr/>
        </p:nvSpPr>
        <p:spPr>
          <a:xfrm>
            <a:off x="6600393" y="3913787"/>
            <a:ext cx="2198687" cy="1143894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3175" cap="flat" cmpd="sng" algn="ctr">
            <a:solidFill>
              <a:srgbClr val="8064A2">
                <a:lumMod val="75000"/>
              </a:srgbClr>
            </a:solidFill>
            <a:prstDash val="solid"/>
          </a:ln>
          <a:effectLst>
            <a:outerShdw blurRad="38100" sx="99000" sy="99000" algn="ctr" rotWithShape="0">
              <a:prstClr val="black">
                <a:alpha val="40000"/>
              </a:prstClr>
            </a:outerShdw>
          </a:effectLst>
        </p:spPr>
        <p:txBody>
          <a:bodyPr lIns="92477" tIns="46239" rIns="92477" bIns="46239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900" b="1" kern="0" dirty="0">
                <a:solidFill>
                  <a:srgbClr val="F79646">
                    <a:lumMod val="50000"/>
                  </a:srgbClr>
                </a:solidFill>
                <a:latin typeface="Candara" panose="020E0502030303020204" pitchFamily="34" charset="0"/>
              </a:rPr>
              <a:t>OPTIMIZACIÓN DE LOS PROCESOS DE CONTROL, INSPECCIÓN Y VIGILANCIA FORTALECIÉNDOLA CON LOS SISTEMAS DE INFORMACIÓN DE LA SUPERINTENDENCIA DE VIGILANCIA Y SEGURIDAD PRIVADA.   BOGOTÁ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400" b="1" kern="0" dirty="0">
                <a:solidFill>
                  <a:srgbClr val="FFC000"/>
                </a:solidFill>
                <a:effectLst>
                  <a:glow rad="101600">
                    <a:prstClr val="black">
                      <a:alpha val="60000"/>
                    </a:prst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$  8,110 </a:t>
            </a:r>
            <a:r>
              <a:rPr lang="es-CO" sz="950" b="1" kern="0" dirty="0">
                <a:solidFill>
                  <a:prstClr val="black"/>
                </a:solidFill>
                <a:latin typeface="Calibri"/>
              </a:rPr>
              <a:t>Millones</a:t>
            </a:r>
            <a:endParaRPr lang="es-CO" sz="700" b="1" kern="0" dirty="0">
              <a:solidFill>
                <a:srgbClr val="C0504D">
                  <a:lumMod val="75000"/>
                </a:srgbClr>
              </a:solidFill>
              <a:latin typeface="Corbel" panose="020B0503020204020204" pitchFamily="34" charset="0"/>
            </a:endParaRPr>
          </a:p>
        </p:txBody>
      </p:sp>
      <p:sp>
        <p:nvSpPr>
          <p:cNvPr id="70" name="Abrir llave 69"/>
          <p:cNvSpPr/>
          <p:nvPr/>
        </p:nvSpPr>
        <p:spPr>
          <a:xfrm rot="5400000">
            <a:off x="4404087" y="-1839610"/>
            <a:ext cx="215900" cy="6669087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CO"/>
          </a:p>
        </p:txBody>
      </p:sp>
      <p:sp>
        <p:nvSpPr>
          <p:cNvPr id="72" name="25 Rectángulo"/>
          <p:cNvSpPr/>
          <p:nvPr/>
        </p:nvSpPr>
        <p:spPr>
          <a:xfrm>
            <a:off x="3017405" y="1888634"/>
            <a:ext cx="2222500" cy="6381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 cap="flat" cmpd="sng" algn="ctr">
            <a:solidFill>
              <a:srgbClr val="8064A2">
                <a:lumMod val="75000"/>
              </a:srgbClr>
            </a:solidFill>
            <a:prstDash val="solid"/>
          </a:ln>
          <a:effectLst>
            <a:outerShdw blurRad="38100" sx="99000" sy="99000" algn="ctr" rotWithShape="0">
              <a:prstClr val="black">
                <a:alpha val="40000"/>
              </a:prstClr>
            </a:outerShdw>
          </a:effectLst>
        </p:spPr>
        <p:txBody>
          <a:bodyPr lIns="92477" tIns="46239" rIns="92477" bIns="46239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051" b="1" kern="0">
                <a:solidFill>
                  <a:srgbClr val="F79646">
                    <a:lumMod val="50000"/>
                  </a:srgbClr>
                </a:solidFill>
                <a:latin typeface="Candara" panose="020E0502030303020204" pitchFamily="34" charset="0"/>
              </a:rPr>
              <a:t>SALARIO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600" b="1" kern="0">
                <a:solidFill>
                  <a:srgbClr val="FFC000"/>
                </a:solidFill>
                <a:effectLst>
                  <a:glow rad="101600">
                    <a:prstClr val="black">
                      <a:alpha val="60000"/>
                    </a:prst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$  7</a:t>
            </a:r>
            <a:r>
              <a:rPr lang="es-CO" sz="1600" b="1" kern="0">
                <a:solidFill>
                  <a:srgbClr val="FFC000"/>
                </a:solidFill>
                <a:effectLst>
                  <a:glow rad="101600">
                    <a:prstClr val="black">
                      <a:alpha val="60000"/>
                    </a:prst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,969 </a:t>
            </a:r>
            <a:r>
              <a:rPr lang="es-CO" sz="1100" b="1" kern="0">
                <a:solidFill>
                  <a:prstClr val="black"/>
                </a:solidFill>
              </a:rPr>
              <a:t>Millones                 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100" b="1" kern="0">
                <a:solidFill>
                  <a:prstClr val="black"/>
                </a:solidFill>
              </a:rPr>
              <a:t> ($521 millones en concepto previo)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CO" sz="1100" b="1" ker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3" name="25 Rectángulo"/>
          <p:cNvSpPr/>
          <p:nvPr/>
        </p:nvSpPr>
        <p:spPr>
          <a:xfrm>
            <a:off x="3009468" y="2672859"/>
            <a:ext cx="2230437" cy="4222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 cap="flat" cmpd="sng" algn="ctr">
            <a:solidFill>
              <a:srgbClr val="8064A2">
                <a:lumMod val="75000"/>
              </a:srgbClr>
            </a:solidFill>
            <a:prstDash val="solid"/>
          </a:ln>
          <a:effectLst>
            <a:outerShdw blurRad="38100" sx="99000" sy="99000" algn="ctr" rotWithShape="0">
              <a:prstClr val="black">
                <a:alpha val="40000"/>
              </a:prstClr>
            </a:outerShdw>
          </a:effectLst>
        </p:spPr>
        <p:txBody>
          <a:bodyPr lIns="92477" tIns="46239" rIns="92477" bIns="46239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051" b="1" kern="0">
                <a:solidFill>
                  <a:srgbClr val="F79646">
                    <a:lumMod val="50000"/>
                  </a:srgbClr>
                </a:solidFill>
                <a:latin typeface="Candara" panose="020E0502030303020204" pitchFamily="34" charset="0"/>
              </a:rPr>
              <a:t>CONTRIBUCIONES INHERENTES 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600" b="1" kern="0">
                <a:solidFill>
                  <a:srgbClr val="FFC000"/>
                </a:solidFill>
                <a:effectLst>
                  <a:glow rad="101600">
                    <a:prstClr val="black">
                      <a:alpha val="60000"/>
                    </a:prst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$  2,894 </a:t>
            </a:r>
            <a:r>
              <a:rPr lang="es-CO" sz="1100" b="1" kern="0">
                <a:solidFill>
                  <a:prstClr val="black"/>
                </a:solidFill>
                <a:latin typeface="Calibri"/>
              </a:rPr>
              <a:t>Millones</a:t>
            </a:r>
          </a:p>
        </p:txBody>
      </p:sp>
      <p:sp>
        <p:nvSpPr>
          <p:cNvPr id="74" name="25 Rectángulo"/>
          <p:cNvSpPr/>
          <p:nvPr/>
        </p:nvSpPr>
        <p:spPr>
          <a:xfrm>
            <a:off x="3020580" y="3220546"/>
            <a:ext cx="2219325" cy="5207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 cap="flat" cmpd="sng" algn="ctr">
            <a:solidFill>
              <a:srgbClr val="8064A2">
                <a:lumMod val="75000"/>
              </a:srgbClr>
            </a:solidFill>
            <a:prstDash val="solid"/>
          </a:ln>
          <a:effectLst>
            <a:outerShdw blurRad="38100" sx="99000" sy="99000" algn="ctr" rotWithShape="0">
              <a:prstClr val="black">
                <a:alpha val="40000"/>
              </a:prstClr>
            </a:outerShdw>
          </a:effectLst>
        </p:spPr>
        <p:txBody>
          <a:bodyPr lIns="92477" tIns="46239" rIns="92477" bIns="46239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051" b="1" kern="0">
                <a:solidFill>
                  <a:srgbClr val="F79646">
                    <a:lumMod val="50000"/>
                  </a:srgbClr>
                </a:solidFill>
                <a:latin typeface="Candara" panose="020E0502030303020204" pitchFamily="34" charset="0"/>
              </a:rPr>
              <a:t>REMUNEERACIONES NO CONSTITUTIVAS DE SALARIO 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600" b="1" kern="0">
                <a:solidFill>
                  <a:srgbClr val="FFC000"/>
                </a:solidFill>
                <a:effectLst>
                  <a:glow rad="101600">
                    <a:prstClr val="black">
                      <a:alpha val="60000"/>
                    </a:prst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$  1,530 </a:t>
            </a:r>
            <a:r>
              <a:rPr lang="es-CO" sz="1100" b="1" kern="0">
                <a:solidFill>
                  <a:prstClr val="black"/>
                </a:solidFill>
                <a:latin typeface="Calibri"/>
              </a:rPr>
              <a:t>Millones</a:t>
            </a:r>
          </a:p>
        </p:txBody>
      </p:sp>
      <p:sp>
        <p:nvSpPr>
          <p:cNvPr id="75" name="25 Rectángulo"/>
          <p:cNvSpPr/>
          <p:nvPr/>
        </p:nvSpPr>
        <p:spPr>
          <a:xfrm>
            <a:off x="3020580" y="4508009"/>
            <a:ext cx="2219325" cy="3635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 cap="flat" cmpd="sng" algn="ctr">
            <a:solidFill>
              <a:srgbClr val="8064A2">
                <a:lumMod val="75000"/>
              </a:srgbClr>
            </a:solidFill>
            <a:prstDash val="solid"/>
          </a:ln>
          <a:effectLst>
            <a:outerShdw blurRad="38100" sx="99000" sy="99000" algn="ctr" rotWithShape="0">
              <a:prstClr val="black">
                <a:alpha val="40000"/>
              </a:prstClr>
            </a:outerShdw>
          </a:effectLst>
        </p:spPr>
        <p:txBody>
          <a:bodyPr lIns="92477" tIns="46239" rIns="92477" bIns="46239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051" b="1" kern="0">
                <a:solidFill>
                  <a:srgbClr val="F79646">
                    <a:lumMod val="50000"/>
                  </a:srgbClr>
                </a:solidFill>
                <a:latin typeface="Candara" panose="020E0502030303020204" pitchFamily="34" charset="0"/>
              </a:rPr>
              <a:t>DIFERENTES ACTIVOS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600" b="1" kern="0">
                <a:solidFill>
                  <a:srgbClr val="FFC000"/>
                </a:solidFill>
                <a:effectLst>
                  <a:glow rad="101600">
                    <a:prstClr val="black">
                      <a:alpha val="60000"/>
                    </a:prst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$8,099 </a:t>
            </a:r>
            <a:r>
              <a:rPr lang="es-CO" sz="1100" b="1" kern="0">
                <a:solidFill>
                  <a:prstClr val="black"/>
                </a:solidFill>
                <a:latin typeface="Calibri"/>
              </a:rPr>
              <a:t>Millones</a:t>
            </a:r>
          </a:p>
        </p:txBody>
      </p:sp>
      <p:sp>
        <p:nvSpPr>
          <p:cNvPr id="76" name="25 Rectángulo"/>
          <p:cNvSpPr/>
          <p:nvPr/>
        </p:nvSpPr>
        <p:spPr>
          <a:xfrm>
            <a:off x="3017405" y="3944446"/>
            <a:ext cx="2222500" cy="3603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 cap="flat" cmpd="sng" algn="ctr">
            <a:solidFill>
              <a:srgbClr val="8064A2">
                <a:lumMod val="75000"/>
              </a:srgbClr>
            </a:solidFill>
            <a:prstDash val="solid"/>
          </a:ln>
          <a:effectLst>
            <a:outerShdw blurRad="38100" sx="99000" sy="99000" algn="ctr" rotWithShape="0">
              <a:prstClr val="black">
                <a:alpha val="40000"/>
              </a:prstClr>
            </a:outerShdw>
          </a:effectLst>
        </p:spPr>
        <p:txBody>
          <a:bodyPr lIns="92477" tIns="46239" rIns="92477" bIns="46239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051" b="1" kern="0">
                <a:solidFill>
                  <a:srgbClr val="F79646">
                    <a:lumMod val="50000"/>
                  </a:srgbClr>
                </a:solidFill>
                <a:latin typeface="Candara" panose="020E0502030303020204" pitchFamily="34" charset="0"/>
              </a:rPr>
              <a:t>ACTIVOS NO FINANCIEROS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600" b="1" kern="0">
                <a:solidFill>
                  <a:srgbClr val="FFC000"/>
                </a:solidFill>
                <a:effectLst>
                  <a:glow rad="101600">
                    <a:prstClr val="black">
                      <a:alpha val="60000"/>
                    </a:prst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$  407 </a:t>
            </a:r>
            <a:r>
              <a:rPr lang="es-CO" sz="1100" b="1" kern="0">
                <a:solidFill>
                  <a:prstClr val="black"/>
                </a:solidFill>
                <a:latin typeface="Calibri"/>
              </a:rPr>
              <a:t>Millones</a:t>
            </a:r>
          </a:p>
        </p:txBody>
      </p:sp>
      <p:sp>
        <p:nvSpPr>
          <p:cNvPr id="77" name="25 Rectángulo"/>
          <p:cNvSpPr/>
          <p:nvPr/>
        </p:nvSpPr>
        <p:spPr>
          <a:xfrm>
            <a:off x="451632" y="5540029"/>
            <a:ext cx="2066925" cy="787400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3175" cap="flat" cmpd="sng" algn="ctr">
            <a:solidFill>
              <a:srgbClr val="8064A2">
                <a:lumMod val="75000"/>
              </a:srgbClr>
            </a:solidFill>
            <a:prstDash val="solid"/>
          </a:ln>
          <a:effectLst>
            <a:outerShdw blurRad="38100" sx="99000" sy="99000" algn="ctr" rotWithShape="0">
              <a:prstClr val="black">
                <a:alpha val="40000"/>
              </a:prstClr>
            </a:outerShdw>
          </a:effectLst>
        </p:spPr>
        <p:txBody>
          <a:bodyPr lIns="92477" tIns="46239" rIns="92477" bIns="46239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100" b="1" kern="0">
                <a:solidFill>
                  <a:srgbClr val="F79646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A-08 GASTOS POR TRIBUTOS, MULTAS, SANCIONES E INTERESES DE MORA</a:t>
            </a:r>
          </a:p>
          <a:p>
            <a:pPr algn="ctr" defTabSz="914400">
              <a:defRPr/>
            </a:pPr>
            <a:r>
              <a:rPr lang="es-CO" sz="1400" b="1" kern="0">
                <a:solidFill>
                  <a:srgbClr val="FFC000"/>
                </a:solidFill>
                <a:effectLst>
                  <a:glow rad="101600">
                    <a:prstClr val="black">
                      <a:alpha val="60000"/>
                    </a:prst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$ 232  </a:t>
            </a:r>
            <a:r>
              <a:rPr lang="es-CO" sz="950" b="1" kern="0">
                <a:solidFill>
                  <a:prstClr val="black"/>
                </a:solidFill>
              </a:rPr>
              <a:t>Millones</a:t>
            </a:r>
            <a:endParaRPr lang="es-CO" sz="950" b="1" kern="0">
              <a:solidFill>
                <a:srgbClr val="C0504D">
                  <a:lumMod val="75000"/>
                </a:srgbClr>
              </a:solidFill>
              <a:latin typeface="Corbel" panose="020B0503020204020204" pitchFamily="34" charset="0"/>
            </a:endParaRPr>
          </a:p>
        </p:txBody>
      </p:sp>
      <p:cxnSp>
        <p:nvCxnSpPr>
          <p:cNvPr id="78" name="Conector recto de flecha 77"/>
          <p:cNvCxnSpPr>
            <a:endCxn id="76" idx="1"/>
          </p:cNvCxnSpPr>
          <p:nvPr/>
        </p:nvCxnSpPr>
        <p:spPr>
          <a:xfrm flipV="1">
            <a:off x="2504643" y="4124628"/>
            <a:ext cx="512762" cy="1095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/>
          <p:cNvCxnSpPr>
            <a:stCxn id="46" idx="3"/>
            <a:endCxn id="74" idx="1"/>
          </p:cNvCxnSpPr>
          <p:nvPr/>
        </p:nvCxnSpPr>
        <p:spPr>
          <a:xfrm>
            <a:off x="2504643" y="2958609"/>
            <a:ext cx="515937" cy="5222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de flecha 79"/>
          <p:cNvCxnSpPr>
            <a:stCxn id="46" idx="3"/>
            <a:endCxn id="73" idx="1"/>
          </p:cNvCxnSpPr>
          <p:nvPr/>
        </p:nvCxnSpPr>
        <p:spPr>
          <a:xfrm flipV="1">
            <a:off x="2504643" y="2883996"/>
            <a:ext cx="504825" cy="746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de flecha 80"/>
          <p:cNvCxnSpPr>
            <a:stCxn id="46" idx="3"/>
            <a:endCxn id="72" idx="1"/>
          </p:cNvCxnSpPr>
          <p:nvPr/>
        </p:nvCxnSpPr>
        <p:spPr>
          <a:xfrm flipV="1">
            <a:off x="2504643" y="2207722"/>
            <a:ext cx="512762" cy="7508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cto de flecha 81"/>
          <p:cNvCxnSpPr>
            <a:stCxn id="47" idx="3"/>
            <a:endCxn id="75" idx="1"/>
          </p:cNvCxnSpPr>
          <p:nvPr/>
        </p:nvCxnSpPr>
        <p:spPr>
          <a:xfrm>
            <a:off x="2495118" y="4216703"/>
            <a:ext cx="525462" cy="4730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25 Rectángulo"/>
          <p:cNvSpPr/>
          <p:nvPr/>
        </p:nvSpPr>
        <p:spPr>
          <a:xfrm>
            <a:off x="6600393" y="5183535"/>
            <a:ext cx="2223739" cy="1143894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3175" cap="flat" cmpd="sng" algn="ctr">
            <a:solidFill>
              <a:srgbClr val="8064A2">
                <a:lumMod val="75000"/>
              </a:srgbClr>
            </a:solidFill>
            <a:prstDash val="solid"/>
          </a:ln>
          <a:effectLst>
            <a:outerShdw blurRad="38100" sx="99000" sy="99000" algn="ctr" rotWithShape="0">
              <a:prstClr val="black">
                <a:alpha val="40000"/>
              </a:prstClr>
            </a:outerShdw>
          </a:effectLst>
        </p:spPr>
        <p:txBody>
          <a:bodyPr lIns="92477" tIns="46239" rIns="92477" bIns="46239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b="1" kern="0" dirty="0">
                <a:solidFill>
                  <a:srgbClr val="F79646">
                    <a:lumMod val="50000"/>
                  </a:srgbClr>
                </a:solidFill>
                <a:latin typeface="Candara" panose="020E0502030303020204" pitchFamily="34" charset="0"/>
              </a:rPr>
              <a:t>ADQUISICIÓN DE BIENES Y SERVICIOS - ESTUDIOS DE PREINVERSIÓN - CONSTRUCCION DE UN OBSERVATORIO PARA EL SECTOR DE VIGILANCIA Y SEGURIDAD PRIVADA.  BOGOTA.</a:t>
            </a:r>
            <a:endParaRPr lang="es-CO" sz="900" b="1" kern="0" dirty="0">
              <a:solidFill>
                <a:srgbClr val="F79646">
                  <a:lumMod val="50000"/>
                </a:srgbClr>
              </a:solidFill>
              <a:latin typeface="Candara" panose="020E0502030303020204" pitchFamily="34" charset="0"/>
            </a:endParaRP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400" b="1" kern="0" dirty="0">
                <a:solidFill>
                  <a:srgbClr val="FFC000"/>
                </a:solidFill>
                <a:effectLst>
                  <a:glow rad="101600">
                    <a:prstClr val="black">
                      <a:alpha val="60000"/>
                    </a:prst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$  561 </a:t>
            </a:r>
            <a:r>
              <a:rPr lang="es-CO" sz="950" b="1" kern="0" dirty="0">
                <a:solidFill>
                  <a:prstClr val="black"/>
                </a:solidFill>
                <a:latin typeface="Calibri"/>
              </a:rPr>
              <a:t>Millones</a:t>
            </a:r>
            <a:endParaRPr lang="es-CO" sz="700" b="1" kern="0" dirty="0">
              <a:solidFill>
                <a:srgbClr val="C0504D">
                  <a:lumMod val="75000"/>
                </a:srgbClr>
              </a:solidFill>
              <a:latin typeface="Corbel" panose="020B0503020204020204" pitchFamily="34" charset="0"/>
            </a:endParaRPr>
          </a:p>
        </p:txBody>
      </p:sp>
      <p:sp>
        <p:nvSpPr>
          <p:cNvPr id="84" name="25 Rectángulo"/>
          <p:cNvSpPr/>
          <p:nvPr/>
        </p:nvSpPr>
        <p:spPr>
          <a:xfrm>
            <a:off x="3303949" y="608209"/>
            <a:ext cx="2416175" cy="64224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 cap="flat" cmpd="sng" algn="ctr">
            <a:solidFill>
              <a:srgbClr val="8064A2">
                <a:lumMod val="75000"/>
              </a:srgbClr>
            </a:solidFill>
            <a:prstDash val="solid"/>
          </a:ln>
          <a:effectLst>
            <a:outerShdw blurRad="38100" sx="99000" sy="99000" algn="ctr" rotWithShape="0">
              <a:prstClr val="black">
                <a:alpha val="40000"/>
              </a:prstClr>
            </a:outerShdw>
          </a:effectLst>
        </p:spPr>
        <p:txBody>
          <a:bodyPr lIns="92477" tIns="46239" rIns="92477" bIns="46239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100" b="1" kern="0" dirty="0">
                <a:solidFill>
                  <a:srgbClr val="F79646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SUPERVIGILANCIA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600" b="1" kern="0" dirty="0">
                <a:solidFill>
                  <a:srgbClr val="FFC000"/>
                </a:solidFill>
                <a:effectLst>
                  <a:glow rad="101600">
                    <a:prstClr val="black">
                      <a:alpha val="60000"/>
                    </a:prst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$ </a:t>
            </a:r>
            <a:r>
              <a:rPr lang="es-CO" sz="1600" b="1" kern="0" dirty="0">
                <a:solidFill>
                  <a:srgbClr val="FFC000"/>
                </a:solidFill>
                <a:effectLst>
                  <a:glow rad="101600">
                    <a:prstClr val="black">
                      <a:alpha val="60000"/>
                    </a:prst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32,500.490 </a:t>
            </a:r>
            <a:r>
              <a:rPr lang="es-CO" sz="1100" b="1" kern="0" dirty="0">
                <a:latin typeface="Calibri"/>
              </a:rPr>
              <a:t>Millones</a:t>
            </a:r>
            <a:endParaRPr lang="es-CO" sz="1100" b="1" kern="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3650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>
            <a:extLst>
              <a:ext uri="{FF2B5EF4-FFF2-40B4-BE49-F238E27FC236}">
                <a16:creationId xmlns:a16="http://schemas.microsoft.com/office/drawing/2014/main" id="{361700CF-FD3C-BE41-A79B-8C6D5C6BB880}"/>
              </a:ext>
            </a:extLst>
          </p:cNvPr>
          <p:cNvSpPr txBox="1"/>
          <p:nvPr/>
        </p:nvSpPr>
        <p:spPr>
          <a:xfrm>
            <a:off x="2812521" y="-40979"/>
            <a:ext cx="59740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>
                <a:solidFill>
                  <a:prstClr val="white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GRAFICA DE APROPIACION, COMPROMISOS Y PAGOS</a:t>
            </a:r>
          </a:p>
          <a:p>
            <a:endParaRPr lang="es-CO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E4BA5DF-060B-D74F-983D-CEE888D03AE2}"/>
              </a:ext>
            </a:extLst>
          </p:cNvPr>
          <p:cNvSpPr txBox="1"/>
          <p:nvPr/>
        </p:nvSpPr>
        <p:spPr>
          <a:xfrm>
            <a:off x="226071" y="6505684"/>
            <a:ext cx="41208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Fuentes: SIIF 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D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558956"/>
              </p:ext>
            </p:extLst>
          </p:nvPr>
        </p:nvGraphicFramePr>
        <p:xfrm>
          <a:off x="319087" y="1004887"/>
          <a:ext cx="8505825" cy="4848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9018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uadroTexto 13">
            <a:extLst>
              <a:ext uri="{FF2B5EF4-FFF2-40B4-BE49-F238E27FC236}">
                <a16:creationId xmlns:a16="http://schemas.microsoft.com/office/drawing/2014/main" id="{1E4BA5DF-060B-D74F-983D-CEE888D03AE2}"/>
              </a:ext>
            </a:extLst>
          </p:cNvPr>
          <p:cNvSpPr txBox="1"/>
          <p:nvPr/>
        </p:nvSpPr>
        <p:spPr>
          <a:xfrm>
            <a:off x="267635" y="6505684"/>
            <a:ext cx="41208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Fuentes: SIIF – GESTION FINANCIERA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61700CF-FD3C-BE41-A79B-8C6D5C6BB880}"/>
              </a:ext>
            </a:extLst>
          </p:cNvPr>
          <p:cNvSpPr txBox="1"/>
          <p:nvPr/>
        </p:nvSpPr>
        <p:spPr>
          <a:xfrm>
            <a:off x="2879024" y="65825"/>
            <a:ext cx="532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>
                <a:solidFill>
                  <a:prstClr val="white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INFORME EJECUCION PRESUPUETAL  </a:t>
            </a:r>
          </a:p>
          <a:p>
            <a:endParaRPr lang="es-CO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603" y="5401282"/>
            <a:ext cx="2003649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361700CF-FD3C-BE41-A79B-8C6D5C6BB880}"/>
              </a:ext>
            </a:extLst>
          </p:cNvPr>
          <p:cNvSpPr txBox="1"/>
          <p:nvPr/>
        </p:nvSpPr>
        <p:spPr>
          <a:xfrm>
            <a:off x="574766" y="811817"/>
            <a:ext cx="7981406" cy="60324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endParaRPr lang="es-CO" sz="1400" dirty="0">
              <a:cs typeface="Arial"/>
            </a:endParaRPr>
          </a:p>
          <a:p>
            <a:pPr algn="just"/>
            <a:r>
              <a:rPr lang="es-CO" sz="1400" dirty="0">
                <a:cs typeface="Arial"/>
              </a:rPr>
              <a:t>De la asignación presupuestal apropiada para la vigencia 2022, a </a:t>
            </a:r>
            <a:r>
              <a:rPr lang="es-CO" sz="1400" dirty="0" smtClean="0">
                <a:cs typeface="Arial"/>
              </a:rPr>
              <a:t>31 de </a:t>
            </a:r>
            <a:r>
              <a:rPr lang="es-CO" sz="1400" dirty="0" smtClean="0">
                <a:cs typeface="Arial"/>
              </a:rPr>
              <a:t>Diciembre</a:t>
            </a:r>
            <a:r>
              <a:rPr lang="es-CO" sz="1400" dirty="0" smtClean="0">
                <a:cs typeface="Arial"/>
              </a:rPr>
              <a:t> </a:t>
            </a:r>
            <a:r>
              <a:rPr lang="es-CO" sz="1400" dirty="0">
                <a:cs typeface="Arial"/>
              </a:rPr>
              <a:t>para la ejecución de gastos de funcionamiento se cuenta con certificados de disponibilidad presupuestal por el </a:t>
            </a:r>
            <a:r>
              <a:rPr lang="es-CO" sz="1400" dirty="0" smtClean="0">
                <a:cs typeface="Arial"/>
              </a:rPr>
              <a:t>94% </a:t>
            </a:r>
            <a:r>
              <a:rPr lang="es-CO" sz="1400" dirty="0">
                <a:cs typeface="Arial"/>
              </a:rPr>
              <a:t>de la apropiación por total $</a:t>
            </a:r>
            <a:r>
              <a:rPr lang="es-CO" sz="1400" dirty="0" smtClean="0">
                <a:cs typeface="Arial"/>
              </a:rPr>
              <a:t>21.137.258.411, </a:t>
            </a:r>
            <a:r>
              <a:rPr lang="es-CO" sz="1400" dirty="0">
                <a:cs typeface="Arial"/>
              </a:rPr>
              <a:t>y como disponibles el </a:t>
            </a:r>
            <a:r>
              <a:rPr lang="es-CO" sz="1400" dirty="0">
                <a:cs typeface="Arial"/>
              </a:rPr>
              <a:t>6</a:t>
            </a:r>
            <a:r>
              <a:rPr lang="es-CO" sz="1400" dirty="0" smtClean="0">
                <a:cs typeface="Arial"/>
              </a:rPr>
              <a:t>%. </a:t>
            </a:r>
            <a:endParaRPr lang="es-CO" sz="1400" dirty="0">
              <a:cs typeface="Arial"/>
            </a:endParaRPr>
          </a:p>
          <a:p>
            <a:pPr algn="just"/>
            <a:r>
              <a:rPr lang="es-CO" sz="1400" dirty="0">
                <a:cs typeface="Arial"/>
              </a:rPr>
              <a:t>En inversión se ha apropiado el </a:t>
            </a:r>
            <a:r>
              <a:rPr lang="es-CO" sz="1400" dirty="0" smtClean="0">
                <a:cs typeface="Arial"/>
              </a:rPr>
              <a:t>99,87% </a:t>
            </a:r>
            <a:r>
              <a:rPr lang="es-CO" sz="1400" dirty="0">
                <a:cs typeface="Arial"/>
              </a:rPr>
              <a:t>del total asignado, equivalente a </a:t>
            </a:r>
            <a:r>
              <a:rPr lang="es-CO" sz="1400" dirty="0" smtClean="0">
                <a:cs typeface="Arial"/>
              </a:rPr>
              <a:t>$10.102.720.792, </a:t>
            </a:r>
            <a:r>
              <a:rPr lang="es-CO" sz="1400" dirty="0">
                <a:cs typeface="Arial"/>
              </a:rPr>
              <a:t>y como disponible el </a:t>
            </a:r>
            <a:r>
              <a:rPr lang="es-CO" sz="1400" dirty="0" smtClean="0">
                <a:cs typeface="Arial"/>
              </a:rPr>
              <a:t>0,13</a:t>
            </a:r>
            <a:r>
              <a:rPr lang="es-CO" sz="1400" dirty="0" smtClean="0">
                <a:cs typeface="Arial"/>
              </a:rPr>
              <a:t>%.</a:t>
            </a:r>
            <a:r>
              <a:rPr lang="es-CO" sz="1400" dirty="0">
                <a:cs typeface="Arial"/>
              </a:rPr>
              <a:t>  </a:t>
            </a:r>
            <a:endParaRPr lang="es-CO" sz="1400" dirty="0">
              <a:cs typeface="Arial" panose="020B0604020202020204" pitchFamily="34" charset="0"/>
            </a:endParaRPr>
          </a:p>
          <a:p>
            <a:pPr algn="just"/>
            <a:r>
              <a:rPr lang="es-CO" sz="1400" dirty="0"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s-CO" sz="1400" dirty="0">
                <a:cs typeface="Arial"/>
              </a:rPr>
              <a:t>Se cuenta con un total de compromisos registrados en funcionamiento del </a:t>
            </a:r>
            <a:r>
              <a:rPr lang="es-CO" sz="1400" dirty="0" smtClean="0">
                <a:cs typeface="Arial"/>
              </a:rPr>
              <a:t>85</a:t>
            </a:r>
            <a:r>
              <a:rPr lang="es-CO" sz="1400" dirty="0" smtClean="0">
                <a:cs typeface="Arial"/>
              </a:rPr>
              <a:t>% </a:t>
            </a:r>
            <a:r>
              <a:rPr lang="es-CO" sz="1400" dirty="0">
                <a:cs typeface="Arial"/>
              </a:rPr>
              <a:t>equivalente a </a:t>
            </a:r>
            <a:r>
              <a:rPr lang="es-CO" sz="1400" dirty="0" smtClean="0">
                <a:cs typeface="Arial"/>
              </a:rPr>
              <a:t>$</a:t>
            </a:r>
            <a:r>
              <a:rPr lang="es-CO" sz="14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19.131.789.550</a:t>
            </a:r>
            <a:r>
              <a:rPr lang="es-CO" sz="14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es-CO" sz="1400" dirty="0" smtClean="0">
                <a:cs typeface="Arial"/>
              </a:rPr>
              <a:t> </a:t>
            </a:r>
            <a:r>
              <a:rPr lang="es-CO" sz="1400" dirty="0">
                <a:cs typeface="Arial"/>
              </a:rPr>
              <a:t>millones de pesos, </a:t>
            </a:r>
            <a:r>
              <a:rPr lang="es-CO" sz="1400" dirty="0">
                <a:cs typeface="Arial"/>
              </a:rPr>
              <a:t>6</a:t>
            </a:r>
            <a:r>
              <a:rPr lang="es-CO" sz="1400" dirty="0" smtClean="0">
                <a:cs typeface="Arial"/>
              </a:rPr>
              <a:t> </a:t>
            </a:r>
            <a:r>
              <a:rPr lang="es-CO" sz="1400" dirty="0">
                <a:cs typeface="Arial"/>
              </a:rPr>
              <a:t>puntos porcentuales más que el mes anterior.  </a:t>
            </a:r>
            <a:endParaRPr lang="es-CO" sz="1400" dirty="0">
              <a:cs typeface="Arial" panose="020B0604020202020204" pitchFamily="34" charset="0"/>
            </a:endParaRPr>
          </a:p>
          <a:p>
            <a:pPr algn="just"/>
            <a:r>
              <a:rPr lang="es-CO" sz="1400" dirty="0">
                <a:cs typeface="Arial"/>
              </a:rPr>
              <a:t>En inversión se registraron compromisos por el </a:t>
            </a:r>
            <a:r>
              <a:rPr lang="es-CO" sz="1400" dirty="0" smtClean="0">
                <a:cs typeface="Arial"/>
              </a:rPr>
              <a:t>97%, </a:t>
            </a:r>
            <a:r>
              <a:rPr lang="es-CO" sz="1400" dirty="0">
                <a:cs typeface="Arial"/>
              </a:rPr>
              <a:t>equivalentes es </a:t>
            </a:r>
            <a:r>
              <a:rPr lang="es-CO" sz="1400" dirty="0" smtClean="0">
                <a:cs typeface="Arial"/>
              </a:rPr>
              <a:t>$9.853.887.459 </a:t>
            </a:r>
            <a:r>
              <a:rPr lang="es-CO" sz="1400" dirty="0">
                <a:cs typeface="Arial"/>
              </a:rPr>
              <a:t>millones de </a:t>
            </a:r>
            <a:r>
              <a:rPr lang="es-CO" sz="1400" dirty="0" smtClean="0">
                <a:cs typeface="Arial"/>
              </a:rPr>
              <a:t>pesos</a:t>
            </a:r>
            <a:r>
              <a:rPr lang="es-CO" sz="1400" dirty="0" smtClean="0">
                <a:cs typeface="Arial"/>
              </a:rPr>
              <a:t>.</a:t>
            </a:r>
          </a:p>
          <a:p>
            <a:pPr algn="just"/>
            <a:endParaRPr lang="es-CO" sz="1400" dirty="0">
              <a:cs typeface="Arial" panose="020B0604020202020204" pitchFamily="34" charset="0"/>
            </a:endParaRPr>
          </a:p>
          <a:p>
            <a:pPr algn="just"/>
            <a:r>
              <a:rPr lang="es-CO" sz="1400" dirty="0">
                <a:cs typeface="Arial"/>
              </a:rPr>
              <a:t>En lo que respecta a las obligaciones en funcionamiento para este mes, están representadas por un </a:t>
            </a:r>
            <a:r>
              <a:rPr lang="es-CO" sz="1400" dirty="0" smtClean="0">
                <a:cs typeface="Arial"/>
              </a:rPr>
              <a:t>84%, </a:t>
            </a:r>
            <a:r>
              <a:rPr lang="es-CO" sz="1400" dirty="0">
                <a:cs typeface="Arial"/>
              </a:rPr>
              <a:t>equivalente a </a:t>
            </a:r>
            <a:r>
              <a:rPr lang="es-CO" sz="1400" dirty="0" smtClean="0">
                <a:cs typeface="Arial"/>
              </a:rPr>
              <a:t>$18.781.627.888 </a:t>
            </a:r>
            <a:r>
              <a:rPr lang="es-CO" sz="1400" dirty="0" smtClean="0">
                <a:cs typeface="Arial"/>
              </a:rPr>
              <a:t>millones </a:t>
            </a:r>
            <a:r>
              <a:rPr lang="es-CO" sz="1400" dirty="0">
                <a:cs typeface="Arial"/>
              </a:rPr>
              <a:t>de pesos, </a:t>
            </a:r>
            <a:r>
              <a:rPr lang="es-CO" sz="1400" dirty="0" smtClean="0">
                <a:cs typeface="Arial"/>
              </a:rPr>
              <a:t>14</a:t>
            </a:r>
            <a:r>
              <a:rPr lang="es-CO" sz="1400" dirty="0" smtClean="0">
                <a:cs typeface="Arial"/>
              </a:rPr>
              <a:t> </a:t>
            </a:r>
            <a:r>
              <a:rPr lang="es-CO" sz="1400" dirty="0" smtClean="0">
                <a:cs typeface="Arial"/>
              </a:rPr>
              <a:t>puntos porcentuales </a:t>
            </a:r>
            <a:r>
              <a:rPr lang="es-CO" sz="1400" dirty="0">
                <a:cs typeface="Arial"/>
              </a:rPr>
              <a:t>por encima de lo obligado el mes anterior.  </a:t>
            </a:r>
            <a:endParaRPr lang="es-CO" sz="1400" dirty="0">
              <a:cs typeface="Arial" panose="020B0604020202020204" pitchFamily="34" charset="0"/>
            </a:endParaRPr>
          </a:p>
          <a:p>
            <a:pPr algn="just"/>
            <a:r>
              <a:rPr lang="es-CO" sz="1400" dirty="0">
                <a:cs typeface="Arial"/>
              </a:rPr>
              <a:t>En inversión se obligó el </a:t>
            </a:r>
            <a:r>
              <a:rPr lang="es-CO" sz="1400" dirty="0" smtClean="0">
                <a:cs typeface="Arial"/>
              </a:rPr>
              <a:t>97</a:t>
            </a:r>
            <a:r>
              <a:rPr lang="es-CO" sz="1400" dirty="0" smtClean="0">
                <a:cs typeface="Arial"/>
              </a:rPr>
              <a:t>% </a:t>
            </a:r>
            <a:r>
              <a:rPr lang="es-CO" sz="1400" dirty="0">
                <a:cs typeface="Arial"/>
              </a:rPr>
              <a:t>por </a:t>
            </a:r>
            <a:r>
              <a:rPr lang="es-CO" sz="1400" dirty="0" smtClean="0">
                <a:cs typeface="Arial"/>
              </a:rPr>
              <a:t>$9.812.530.587. </a:t>
            </a:r>
            <a:r>
              <a:rPr lang="es-CO" sz="1400" dirty="0">
                <a:cs typeface="Arial"/>
              </a:rPr>
              <a:t>millones de pesos,  </a:t>
            </a:r>
            <a:r>
              <a:rPr lang="es-CO" sz="1400" dirty="0">
                <a:cs typeface="Arial"/>
              </a:rPr>
              <a:t>9</a:t>
            </a:r>
            <a:r>
              <a:rPr lang="es-CO" sz="1400" dirty="0" smtClean="0">
                <a:cs typeface="Arial"/>
              </a:rPr>
              <a:t>% </a:t>
            </a:r>
            <a:r>
              <a:rPr lang="es-CO" sz="1400" dirty="0">
                <a:cs typeface="Arial"/>
              </a:rPr>
              <a:t>más de lo obligado el mes anterior.  </a:t>
            </a:r>
            <a:endParaRPr lang="es-CO" sz="1400" dirty="0">
              <a:cs typeface="Arial" panose="020B0604020202020204" pitchFamily="34" charset="0"/>
            </a:endParaRPr>
          </a:p>
          <a:p>
            <a:pPr algn="just"/>
            <a:endParaRPr lang="es-CO" sz="1400" dirty="0">
              <a:cs typeface="Arial" panose="020B0604020202020204" pitchFamily="34" charset="0"/>
            </a:endParaRPr>
          </a:p>
          <a:p>
            <a:pPr algn="just"/>
            <a:r>
              <a:rPr lang="es-CO" sz="1400" dirty="0">
                <a:cs typeface="Arial"/>
              </a:rPr>
              <a:t>Se han ejecutado pagos en funcionamiento del </a:t>
            </a:r>
            <a:r>
              <a:rPr lang="es-CO" sz="1400" dirty="0" smtClean="0">
                <a:cs typeface="Arial"/>
              </a:rPr>
              <a:t>83</a:t>
            </a:r>
            <a:r>
              <a:rPr lang="es-CO" sz="1400" dirty="0" smtClean="0">
                <a:cs typeface="Arial"/>
              </a:rPr>
              <a:t>% </a:t>
            </a:r>
            <a:r>
              <a:rPr lang="es-CO" sz="1400" dirty="0">
                <a:cs typeface="Arial"/>
              </a:rPr>
              <a:t>por valor de </a:t>
            </a:r>
            <a:r>
              <a:rPr lang="es-CO" sz="1400" dirty="0" smtClean="0">
                <a:cs typeface="Arial"/>
              </a:rPr>
              <a:t>$</a:t>
            </a:r>
            <a:r>
              <a:rPr lang="es-CO" sz="14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18.494.420.556</a:t>
            </a:r>
            <a:r>
              <a:rPr lang="es-CO" sz="1400" dirty="0" smtClean="0">
                <a:cs typeface="Arial"/>
              </a:rPr>
              <a:t> </a:t>
            </a:r>
            <a:r>
              <a:rPr lang="es-CO" sz="1400" dirty="0">
                <a:cs typeface="Arial"/>
              </a:rPr>
              <a:t>millones de pesos.</a:t>
            </a:r>
          </a:p>
          <a:p>
            <a:pPr algn="just"/>
            <a:r>
              <a:rPr lang="es-CO" sz="1400" dirty="0">
                <a:cs typeface="Arial"/>
              </a:rPr>
              <a:t>En el rubro de inversión se pagaron $ </a:t>
            </a:r>
            <a:r>
              <a:rPr lang="es-CO" sz="1400" dirty="0" smtClean="0">
                <a:cs typeface="Arial"/>
              </a:rPr>
              <a:t>9.810.930.587</a:t>
            </a:r>
            <a:r>
              <a:rPr lang="es-CO" sz="1400" dirty="0" smtClean="0">
                <a:cs typeface="Arial"/>
              </a:rPr>
              <a:t> </a:t>
            </a:r>
            <a:r>
              <a:rPr lang="es-CO" sz="1400" dirty="0">
                <a:cs typeface="Arial"/>
              </a:rPr>
              <a:t>equivalentes al </a:t>
            </a:r>
            <a:r>
              <a:rPr lang="es-CO" sz="1400" dirty="0" smtClean="0">
                <a:cs typeface="Arial"/>
              </a:rPr>
              <a:t>97</a:t>
            </a:r>
            <a:r>
              <a:rPr lang="es-CO" sz="1400" dirty="0" smtClean="0">
                <a:cs typeface="Arial"/>
              </a:rPr>
              <a:t>% </a:t>
            </a:r>
            <a:r>
              <a:rPr lang="es-CO" sz="1400" dirty="0">
                <a:cs typeface="Arial"/>
              </a:rPr>
              <a:t>de la ejecución, </a:t>
            </a:r>
            <a:r>
              <a:rPr lang="es-CO" sz="1400" dirty="0" smtClean="0">
                <a:cs typeface="Arial"/>
              </a:rPr>
              <a:t>10 </a:t>
            </a:r>
            <a:r>
              <a:rPr lang="es-CO" sz="1400" dirty="0">
                <a:cs typeface="Arial"/>
              </a:rPr>
              <a:t>puntos porcentuales por encima de lo pagado el mes anterior. </a:t>
            </a:r>
            <a:endParaRPr lang="es-CO" sz="1400" dirty="0">
              <a:cs typeface="Arial" panose="020B0604020202020204" pitchFamily="34" charset="0"/>
            </a:endParaRPr>
          </a:p>
          <a:p>
            <a:pPr algn="just"/>
            <a:endParaRPr lang="es-CO" sz="1400" dirty="0">
              <a:cs typeface="Arial" panose="020B0604020202020204" pitchFamily="34" charset="0"/>
            </a:endParaRPr>
          </a:p>
          <a:p>
            <a:pPr algn="just"/>
            <a:endParaRPr lang="es-CO" sz="1400" dirty="0">
              <a:cs typeface="Arial" panose="020B0604020202020204" pitchFamily="34" charset="0"/>
            </a:endParaRPr>
          </a:p>
          <a:p>
            <a:pPr algn="just"/>
            <a:endParaRPr lang="es-CO" sz="1600" dirty="0">
              <a:cs typeface="Arial" panose="020B0604020202020204" pitchFamily="34" charset="0"/>
            </a:endParaRPr>
          </a:p>
          <a:p>
            <a:pPr algn="just"/>
            <a:endParaRPr lang="es-CO" sz="1600" dirty="0">
              <a:cs typeface="Arial" panose="020B0604020202020204" pitchFamily="34" charset="0"/>
            </a:endParaRPr>
          </a:p>
          <a:p>
            <a:pPr algn="just"/>
            <a:endParaRPr lang="es-CO" sz="1600" dirty="0">
              <a:cs typeface="Arial" panose="020B0604020202020204" pitchFamily="34" charset="0"/>
            </a:endParaRPr>
          </a:p>
          <a:p>
            <a:pPr algn="just"/>
            <a:endParaRPr lang="es-CO" sz="1600" dirty="0">
              <a:cs typeface="Arial" panose="020B0604020202020204" pitchFamily="34" charset="0"/>
            </a:endParaRPr>
          </a:p>
          <a:p>
            <a:pPr algn="ctr"/>
            <a:endParaRPr lang="es-ES" sz="1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47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56C30539-F66F-44ED-A4DA-6013579322B8}"/>
              </a:ext>
            </a:extLst>
          </p:cNvPr>
          <p:cNvSpPr txBox="1"/>
          <p:nvPr/>
        </p:nvSpPr>
        <p:spPr>
          <a:xfrm>
            <a:off x="986400" y="4109400"/>
            <a:ext cx="7747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s-ES">
              <a:cs typeface="Calibri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A0C9DC8-735C-471E-83AE-AE264E70A43C}"/>
              </a:ext>
            </a:extLst>
          </p:cNvPr>
          <p:cNvSpPr txBox="1"/>
          <p:nvPr/>
        </p:nvSpPr>
        <p:spPr>
          <a:xfrm>
            <a:off x="540093" y="4217495"/>
            <a:ext cx="806381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1400" dirty="0" smtClean="0"/>
          </a:p>
          <a:p>
            <a:pPr algn="just"/>
            <a:r>
              <a:rPr lang="es-ES" sz="1400" dirty="0" smtClean="0"/>
              <a:t>En </a:t>
            </a:r>
            <a:r>
              <a:rPr lang="es-ES" sz="1400" dirty="0"/>
              <a:t>inversión la meta propuesta es del </a:t>
            </a:r>
            <a:r>
              <a:rPr lang="es-ES" sz="1400" dirty="0" smtClean="0"/>
              <a:t>100% </a:t>
            </a:r>
            <a:r>
              <a:rPr lang="es-ES" sz="1400" dirty="0"/>
              <a:t>y con </a:t>
            </a:r>
            <a:r>
              <a:rPr lang="es-ES" sz="1400" dirty="0" smtClean="0"/>
              <a:t>$</a:t>
            </a:r>
            <a:r>
              <a:rPr lang="es-CO" sz="14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9.853.887.459</a:t>
            </a:r>
            <a:r>
              <a:rPr lang="es-ES" sz="1400" dirty="0" smtClean="0"/>
              <a:t> </a:t>
            </a:r>
            <a:r>
              <a:rPr lang="es-ES" sz="1400" dirty="0"/>
              <a:t>millones de </a:t>
            </a:r>
            <a:r>
              <a:rPr lang="es-ES" sz="1400" dirty="0" smtClean="0"/>
              <a:t>pesos que equivalen al </a:t>
            </a:r>
            <a:r>
              <a:rPr lang="es-ES" sz="1400" dirty="0" smtClean="0"/>
              <a:t>97%. </a:t>
            </a:r>
          </a:p>
          <a:p>
            <a:pPr algn="just"/>
            <a:r>
              <a:rPr lang="es-ES" sz="1400" dirty="0" smtClean="0"/>
              <a:t>La ejecución presupuestal es inferior a la meta propuesta en 3 puntos porcentuales.</a:t>
            </a:r>
          </a:p>
          <a:p>
            <a:pPr algn="just"/>
            <a:endParaRPr lang="es-ES" sz="1400" dirty="0"/>
          </a:p>
          <a:p>
            <a:pPr algn="just"/>
            <a:r>
              <a:rPr lang="es-ES" sz="1400" dirty="0"/>
              <a:t>En lo que respecta a </a:t>
            </a:r>
            <a:r>
              <a:rPr lang="es-ES" sz="1400" dirty="0" smtClean="0"/>
              <a:t>funcionamiento con </a:t>
            </a:r>
            <a:r>
              <a:rPr lang="es-ES" sz="1400" dirty="0"/>
              <a:t>corte a </a:t>
            </a:r>
            <a:r>
              <a:rPr lang="es-ES" sz="1400" dirty="0" smtClean="0"/>
              <a:t>31 </a:t>
            </a:r>
            <a:r>
              <a:rPr lang="es-ES" sz="1400" dirty="0"/>
              <a:t>de </a:t>
            </a:r>
            <a:r>
              <a:rPr lang="es-ES" sz="1400" dirty="0" smtClean="0"/>
              <a:t>diciembre </a:t>
            </a:r>
            <a:r>
              <a:rPr lang="es-ES" sz="1400" dirty="0"/>
              <a:t>de 2022, </a:t>
            </a:r>
            <a:r>
              <a:rPr lang="es-ES" sz="1400" dirty="0" smtClean="0"/>
              <a:t>se llegó </a:t>
            </a:r>
            <a:r>
              <a:rPr lang="es-ES" sz="1400" dirty="0"/>
              <a:t>al </a:t>
            </a:r>
            <a:r>
              <a:rPr lang="es-ES" sz="1400" dirty="0" smtClean="0"/>
              <a:t>85% </a:t>
            </a:r>
            <a:r>
              <a:rPr lang="es-ES" sz="1400" dirty="0" smtClean="0"/>
              <a:t>de </a:t>
            </a:r>
            <a:r>
              <a:rPr lang="es-ES" sz="1400" dirty="0"/>
              <a:t>ejecución presupuestal con </a:t>
            </a:r>
            <a:r>
              <a:rPr lang="es-ES" sz="1400" dirty="0" smtClean="0"/>
              <a:t>$19.131.789.550 </a:t>
            </a:r>
            <a:r>
              <a:rPr lang="es-ES" sz="1400" dirty="0"/>
              <a:t>millones de </a:t>
            </a:r>
            <a:r>
              <a:rPr lang="es-ES" sz="1400" dirty="0" smtClean="0"/>
              <a:t>pesos</a:t>
            </a:r>
            <a:r>
              <a:rPr lang="es-ES" sz="1400" dirty="0"/>
              <a:t>.</a:t>
            </a:r>
            <a:endParaRPr lang="es-ES" sz="1400" dirty="0"/>
          </a:p>
          <a:p>
            <a:pPr algn="just"/>
            <a:r>
              <a:rPr lang="es-ES" sz="1400" dirty="0"/>
              <a:t>La ejecución presupuestal es inferior a la meta propuesta en </a:t>
            </a:r>
            <a:r>
              <a:rPr lang="es-ES" sz="1400" dirty="0" smtClean="0"/>
              <a:t>15 </a:t>
            </a:r>
            <a:r>
              <a:rPr lang="es-ES" sz="1400" dirty="0"/>
              <a:t>puntos porcentuales.</a:t>
            </a:r>
          </a:p>
          <a:p>
            <a:pPr algn="just"/>
            <a:endParaRPr lang="es-CO" sz="1400" dirty="0"/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0818786"/>
              </p:ext>
            </p:extLst>
          </p:nvPr>
        </p:nvGraphicFramePr>
        <p:xfrm>
          <a:off x="1632438" y="1366200"/>
          <a:ext cx="5562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6857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546AAD1-C744-4554-8DCB-6CDEE0A1D6B8}"/>
              </a:ext>
            </a:extLst>
          </p:cNvPr>
          <p:cNvSpPr txBox="1"/>
          <p:nvPr/>
        </p:nvSpPr>
        <p:spPr>
          <a:xfrm>
            <a:off x="466251" y="4254791"/>
            <a:ext cx="8211493" cy="172354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endParaRPr lang="es-ES" sz="1400" dirty="0" smtClean="0"/>
          </a:p>
          <a:p>
            <a:pPr algn="just"/>
            <a:r>
              <a:rPr lang="es-ES" sz="1400" dirty="0" smtClean="0"/>
              <a:t>En </a:t>
            </a:r>
            <a:r>
              <a:rPr lang="es-ES" sz="1400" dirty="0"/>
              <a:t>inversión con corte a </a:t>
            </a:r>
            <a:r>
              <a:rPr lang="es-ES" sz="1400" dirty="0" smtClean="0"/>
              <a:t>31 </a:t>
            </a:r>
            <a:r>
              <a:rPr lang="es-ES" sz="1400" dirty="0"/>
              <a:t>de </a:t>
            </a:r>
            <a:r>
              <a:rPr lang="es-ES" sz="1400" dirty="0" smtClean="0"/>
              <a:t>diciembre </a:t>
            </a:r>
            <a:r>
              <a:rPr lang="es-ES" sz="1400" dirty="0"/>
              <a:t>con un total de </a:t>
            </a:r>
            <a:r>
              <a:rPr lang="es-ES" sz="1400" dirty="0" smtClean="0"/>
              <a:t>$9.812.530.587 </a:t>
            </a:r>
            <a:r>
              <a:rPr lang="es-ES" sz="1400" dirty="0"/>
              <a:t>millones de pesos equivalentes al </a:t>
            </a:r>
            <a:r>
              <a:rPr lang="es-ES" sz="1400" dirty="0" smtClean="0"/>
              <a:t>97%.  </a:t>
            </a:r>
            <a:r>
              <a:rPr lang="es-ES" sz="1400" dirty="0"/>
              <a:t>La ejecución presupuestal es inferior a la meta propuesta en 3 puntos porcentuales.</a:t>
            </a:r>
          </a:p>
          <a:p>
            <a:pPr algn="just"/>
            <a:endParaRPr lang="es-ES" sz="1400" dirty="0"/>
          </a:p>
          <a:p>
            <a:pPr algn="just"/>
            <a:r>
              <a:rPr lang="es-ES" sz="1400" dirty="0"/>
              <a:t>En lo que respecta a funcionamiento llegamos </a:t>
            </a:r>
            <a:r>
              <a:rPr lang="es-ES" sz="1400" dirty="0" smtClean="0"/>
              <a:t>al 84% </a:t>
            </a:r>
            <a:r>
              <a:rPr lang="es-ES" sz="1400" dirty="0"/>
              <a:t>por un valor de </a:t>
            </a:r>
            <a:r>
              <a:rPr lang="es-CO" sz="14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$</a:t>
            </a:r>
            <a:r>
              <a:rPr lang="es-CO" sz="14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18.781.627.888. </a:t>
            </a:r>
          </a:p>
          <a:p>
            <a:pPr algn="just"/>
            <a:r>
              <a:rPr lang="es-ES" sz="1400" dirty="0"/>
              <a:t>La ejecución presupuestal es inferior a la meta propuesta en </a:t>
            </a:r>
            <a:r>
              <a:rPr lang="es-ES" sz="1400" dirty="0" smtClean="0"/>
              <a:t>16 </a:t>
            </a:r>
            <a:r>
              <a:rPr lang="es-ES" sz="1400" dirty="0"/>
              <a:t>puntos porcentuales.</a:t>
            </a:r>
          </a:p>
          <a:p>
            <a:pPr algn="just"/>
            <a:endParaRPr lang="es-ES" dirty="0"/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7381382"/>
              </p:ext>
            </p:extLst>
          </p:nvPr>
        </p:nvGraphicFramePr>
        <p:xfrm>
          <a:off x="1852609" y="1266092"/>
          <a:ext cx="543877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0273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5C614E6D-5DD2-5242-AD55-D463922883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329"/>
          <a:stretch/>
        </p:blipFill>
        <p:spPr>
          <a:xfrm>
            <a:off x="2468880" y="1906971"/>
            <a:ext cx="4400933" cy="911044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2468880" y="2818015"/>
            <a:ext cx="44009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Cargo: Presupuesto </a:t>
            </a:r>
          </a:p>
          <a:p>
            <a:r>
              <a:rPr lang="es-CO" dirty="0"/>
              <a:t>Avenida calle 26 # 59-71 piso 11 torre8</a:t>
            </a:r>
          </a:p>
          <a:p>
            <a:r>
              <a:rPr lang="es-CO" dirty="0" smtClean="0">
                <a:hlinkClick r:id="rId3"/>
              </a:rPr>
              <a:t>www.supervigilancia.gov.co</a:t>
            </a:r>
            <a:endParaRPr lang="es-CO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66998995"/>
      </p:ext>
    </p:extLst>
  </p:cSld>
  <p:clrMapOvr>
    <a:masterClrMapping/>
  </p:clrMapOvr>
</p:sld>
</file>

<file path=ppt/theme/theme1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806ED5381FBCD4D894D9EE25B8A2268" ma:contentTypeVersion="4" ma:contentTypeDescription="Crear nuevo documento." ma:contentTypeScope="" ma:versionID="04696ea07013c85b50dd3cef19d623ee">
  <xsd:schema xmlns:xsd="http://www.w3.org/2001/XMLSchema" xmlns:xs="http://www.w3.org/2001/XMLSchema" xmlns:p="http://schemas.microsoft.com/office/2006/metadata/properties" xmlns:ns2="9678eb71-0bf2-47d3-aca1-293c84b750f0" xmlns:ns3="4e945978-3025-4ac8-a3ab-7b97ac71b04d" targetNamespace="http://schemas.microsoft.com/office/2006/metadata/properties" ma:root="true" ma:fieldsID="6b55c7530c078957020cf0ad249207b0" ns2:_="" ns3:_="">
    <xsd:import namespace="9678eb71-0bf2-47d3-aca1-293c84b750f0"/>
    <xsd:import namespace="4e945978-3025-4ac8-a3ab-7b97ac71b0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78eb71-0bf2-47d3-aca1-293c84b750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945978-3025-4ac8-a3ab-7b97ac71b04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2BD5091-C4B2-4A56-8186-CFA93DF672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CA620DD-0444-4682-8C5E-28B59D9F41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78eb71-0bf2-47d3-aca1-293c84b750f0"/>
    <ds:schemaRef ds:uri="4e945978-3025-4ac8-a3ab-7b97ac71b0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42BEAC-3057-43AE-B60C-5B9F8EADC3CA}">
  <ds:schemaRefs>
    <ds:schemaRef ds:uri="http://www.w3.org/XML/1998/namespace"/>
    <ds:schemaRef ds:uri="9678eb71-0bf2-47d3-aca1-293c84b750f0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4e945978-3025-4ac8-a3ab-7b97ac71b04d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3638</TotalTime>
  <Words>574</Words>
  <Application>Microsoft Office PowerPoint</Application>
  <PresentationFormat>Presentación en pantalla (4:3)</PresentationFormat>
  <Paragraphs>108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Arial Narrow</vt:lpstr>
      <vt:lpstr>Bookman Old Style</vt:lpstr>
      <vt:lpstr>Calibri</vt:lpstr>
      <vt:lpstr>Candara</vt:lpstr>
      <vt:lpstr>Corbel</vt:lpstr>
      <vt:lpstr>1_Diseño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Martha Maria Tobon</dc:creator>
  <cp:lastModifiedBy>Angela Marcela Martinez Velasquez</cp:lastModifiedBy>
  <cp:revision>29</cp:revision>
  <cp:lastPrinted>2015-01-21T20:22:02Z</cp:lastPrinted>
  <dcterms:created xsi:type="dcterms:W3CDTF">2012-11-21T16:58:23Z</dcterms:created>
  <dcterms:modified xsi:type="dcterms:W3CDTF">2023-01-03T15:34:35Z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0x010100B806ED5381FBCD4D894D9EE25B8A2268</vt:lpwstr>
  </property>
</Properties>
</file>