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
  </p:notesMasterIdLst>
  <p:sldIdLst>
    <p:sldId id="256" r:id="rId2"/>
    <p:sldId id="257" r:id="rId3"/>
    <p:sldId id="258" r:id="rId4"/>
    <p:sldId id="259" r:id="rId5"/>
    <p:sldId id="260" r:id="rId6"/>
    <p:sldId id="263" r:id="rId7"/>
    <p:sldId id="264" r:id="rId8"/>
    <p:sldId id="265" r:id="rId9"/>
    <p:sldId id="267"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8BE9"/>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447" autoAdjust="0"/>
  </p:normalViewPr>
  <p:slideViewPr>
    <p:cSldViewPr snapToGrid="0">
      <p:cViewPr varScale="1">
        <p:scale>
          <a:sx n="103" d="100"/>
          <a:sy n="103" d="100"/>
        </p:scale>
        <p:origin x="912" y="11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E86345-6E9F-4007-B7C5-35A9B4DE19FB}" type="datetimeFigureOut">
              <a:rPr lang="es-CO" smtClean="0"/>
              <a:t>5/10/2026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F3FDD4-7C0C-47AC-880D-1088B150BF7C}" type="slidenum">
              <a:rPr lang="es-CO" smtClean="0"/>
              <a:t>‹Nº›</a:t>
            </a:fld>
            <a:endParaRPr lang="es-CO"/>
          </a:p>
        </p:txBody>
      </p:sp>
    </p:spTree>
    <p:extLst>
      <p:ext uri="{BB962C8B-B14F-4D97-AF65-F5344CB8AC3E}">
        <p14:creationId xmlns:p14="http://schemas.microsoft.com/office/powerpoint/2010/main" val="4078795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CO"/>
          </a:p>
        </p:txBody>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E7F3FDD4-7C0C-47AC-880D-1088B150BF7C}" type="slidenum">
              <a:rPr lang="es-CO" smtClean="0"/>
              <a:t>5</a:t>
            </a:fld>
            <a:endParaRPr lang="es-CO"/>
          </a:p>
        </p:txBody>
      </p:sp>
    </p:spTree>
    <p:extLst>
      <p:ext uri="{BB962C8B-B14F-4D97-AF65-F5344CB8AC3E}">
        <p14:creationId xmlns:p14="http://schemas.microsoft.com/office/powerpoint/2010/main" val="1426808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F0168F98-BA8E-427B-A26E-44F45B6A7928}" type="datetimeFigureOut">
              <a:rPr lang="es-CO" smtClean="0"/>
              <a:t>5/10/2026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3982038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168F98-BA8E-427B-A26E-44F45B6A7928}" type="datetimeFigureOut">
              <a:rPr lang="es-CO" smtClean="0"/>
              <a:t>5/10/2026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3636867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F0168F98-BA8E-427B-A26E-44F45B6A7928}" type="datetimeFigureOut">
              <a:rPr lang="es-CO" smtClean="0"/>
              <a:t>5/10/2026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3201187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0168F98-BA8E-427B-A26E-44F45B6A7928}" type="datetimeFigureOut">
              <a:rPr lang="es-CO" smtClean="0"/>
              <a:t>5/10/2026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31711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0168F98-BA8E-427B-A26E-44F45B6A7928}" type="datetimeFigureOut">
              <a:rPr lang="es-CO" smtClean="0"/>
              <a:t>5/10/2026</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2739868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0168F98-BA8E-427B-A26E-44F45B6A7928}" type="datetimeFigureOut">
              <a:rPr lang="es-CO" smtClean="0"/>
              <a:t>5/10/2026</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3247142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68F98-BA8E-427B-A26E-44F45B6A7928}" type="datetimeFigureOut">
              <a:rPr lang="es-CO" smtClean="0"/>
              <a:t>5/10/2026</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4237799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0168F98-BA8E-427B-A26E-44F45B6A7928}" type="datetimeFigureOut">
              <a:rPr lang="es-CO" smtClean="0"/>
              <a:t>5/10/2026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3516851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0168F98-BA8E-427B-A26E-44F45B6A7928}" type="datetimeFigureOut">
              <a:rPr lang="es-CO" smtClean="0"/>
              <a:t>5/10/2026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3076783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168F98-BA8E-427B-A26E-44F45B6A7928}" type="datetimeFigureOut">
              <a:rPr lang="es-CO" smtClean="0"/>
              <a:t>5/10/2026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723054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0168F98-BA8E-427B-A26E-44F45B6A7928}" type="datetimeFigureOut">
              <a:rPr lang="es-CO" smtClean="0"/>
              <a:t>5/10/2026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CCB7AAF-D1E4-43F2-B8F7-1B8AD1BB9EC2}" type="slidenum">
              <a:rPr lang="es-CO" smtClean="0"/>
              <a:t>‹Nº›</a:t>
            </a:fld>
            <a:endParaRPr lang="es-CO"/>
          </a:p>
        </p:txBody>
      </p:sp>
    </p:spTree>
    <p:extLst>
      <p:ext uri="{BB962C8B-B14F-4D97-AF65-F5344CB8AC3E}">
        <p14:creationId xmlns:p14="http://schemas.microsoft.com/office/powerpoint/2010/main" val="610834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0168F98-BA8E-427B-A26E-44F45B6A7928}" type="datetimeFigureOut">
              <a:rPr lang="es-CO" smtClean="0"/>
              <a:t>5/10/2026</a:t>
            </a:fld>
            <a:endParaRPr lang="es-C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CCB7AAF-D1E4-43F2-B8F7-1B8AD1BB9EC2}" type="slidenum">
              <a:rPr lang="es-CO" smtClean="0"/>
              <a:t>‹Nº›</a:t>
            </a:fld>
            <a:endParaRPr lang="es-CO"/>
          </a:p>
        </p:txBody>
      </p:sp>
    </p:spTree>
    <p:extLst>
      <p:ext uri="{BB962C8B-B14F-4D97-AF65-F5344CB8AC3E}">
        <p14:creationId xmlns:p14="http://schemas.microsoft.com/office/powerpoint/2010/main" val="67676397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4">
            <a:extLst>
              <a:ext uri="{FF2B5EF4-FFF2-40B4-BE49-F238E27FC236}">
                <a16:creationId xmlns:a16="http://schemas.microsoft.com/office/drawing/2014/main" id="{A710C632-A03E-AF3F-F551-46DAA8445A85}"/>
              </a:ext>
            </a:extLst>
          </p:cNvPr>
          <p:cNvPicPr>
            <a:picLocks/>
          </p:cNvPicPr>
          <p:nvPr/>
        </p:nvPicPr>
        <p:blipFill>
          <a:blip r:embed="rId2" cstate="print"/>
          <a:stretch>
            <a:fillRect/>
          </a:stretch>
        </p:blipFill>
        <p:spPr>
          <a:xfrm>
            <a:off x="1722459" y="1895255"/>
            <a:ext cx="3114715" cy="2557874"/>
          </a:xfrm>
          <a:prstGeom prst="rect">
            <a:avLst/>
          </a:prstGeom>
        </p:spPr>
      </p:pic>
      <p:cxnSp>
        <p:nvCxnSpPr>
          <p:cNvPr id="40" name="Straight Connector 39">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8A00B088-69FB-F436-27E3-3B69264B7291}"/>
              </a:ext>
            </a:extLst>
          </p:cNvPr>
          <p:cNvSpPr txBox="1"/>
          <p:nvPr/>
        </p:nvSpPr>
        <p:spPr>
          <a:xfrm>
            <a:off x="6388319" y="1752264"/>
            <a:ext cx="4762495" cy="1421928"/>
          </a:xfrm>
          <a:prstGeom prst="rect">
            <a:avLst/>
          </a:prstGeom>
        </p:spPr>
        <p:txBody>
          <a:bodyPr vert="horz" lIns="91440" tIns="45720" rIns="91440" bIns="45720" rtlCol="0" anchor="b">
            <a:normAutofit/>
          </a:bodyPr>
          <a:lstStyle>
            <a:lvl1pPr defTabSz="914400">
              <a:lnSpc>
                <a:spcPct val="90000"/>
              </a:lnSpc>
              <a:spcBef>
                <a:spcPct val="0"/>
              </a:spcBef>
              <a:buNone/>
              <a:defRPr sz="2400" b="1">
                <a:solidFill>
                  <a:schemeClr val="accent4">
                    <a:lumMod val="75000"/>
                  </a:schemeClr>
                </a:solidFill>
                <a:effectLst>
                  <a:outerShdw blurRad="38100" dist="38100" dir="2700000" algn="tl">
                    <a:srgbClr val="000000">
                      <a:alpha val="43137"/>
                    </a:srgbClr>
                  </a:outerShdw>
                </a:effectLst>
                <a:latin typeface="Montserrat" panose="00000500000000000000" pitchFamily="2" charset="0"/>
                <a:ea typeface="+mj-ea"/>
                <a:cs typeface="+mj-cs"/>
              </a:defRPr>
            </a:lvl1pPr>
          </a:lstStyle>
          <a:p>
            <a:r>
              <a:rPr sz="2000" dirty="0"/>
              <a:t>INFORME DE EJECUCIÓN PRESUPUESTAL</a:t>
            </a:r>
          </a:p>
          <a:p>
            <a:endParaRPr sz="2000" dirty="0"/>
          </a:p>
          <a:p>
            <a:r>
              <a:rPr lang="es-ES" dirty="0"/>
              <a:t>SEPTIEMBRE 2026</a:t>
            </a:r>
            <a:endParaRPr dirty="0"/>
          </a:p>
        </p:txBody>
      </p:sp>
      <p:sp>
        <p:nvSpPr>
          <p:cNvPr id="7" name="Marcador de contenido 2">
            <a:extLst>
              <a:ext uri="{FF2B5EF4-FFF2-40B4-BE49-F238E27FC236}">
                <a16:creationId xmlns:a16="http://schemas.microsoft.com/office/drawing/2014/main" id="{94FE42D0-F88B-B07F-9017-86378DC169F4}"/>
              </a:ext>
            </a:extLst>
          </p:cNvPr>
          <p:cNvSpPr txBox="1">
            <a:spLocks/>
          </p:cNvSpPr>
          <p:nvPr/>
        </p:nvSpPr>
        <p:spPr>
          <a:xfrm>
            <a:off x="6926179" y="2775313"/>
            <a:ext cx="4326540" cy="347619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s-CO" sz="1100" dirty="0">
                <a:latin typeface="Verdana" panose="020B0604030504040204" pitchFamily="34" charset="0"/>
                <a:ea typeface="Verdana" panose="020B0604030504040204" pitchFamily="34" charset="0"/>
              </a:rPr>
              <a:t>Proyecto: Dercy Janeth Sànchez Torres</a:t>
            </a:r>
          </a:p>
          <a:p>
            <a:pPr marL="0" indent="0" algn="r">
              <a:buNone/>
            </a:pPr>
            <a:r>
              <a:rPr lang="es-CO" sz="1100" dirty="0">
                <a:latin typeface="Verdana" panose="020B0604030504040204" pitchFamily="34" charset="0"/>
                <a:ea typeface="Verdana" panose="020B0604030504040204" pitchFamily="34" charset="0"/>
              </a:rPr>
              <a:t>Profesional de defensa (E) Grupo de Recursos Financieros</a:t>
            </a:r>
          </a:p>
          <a:p>
            <a:pPr marL="0" indent="0" algn="r">
              <a:buNone/>
            </a:pPr>
            <a:endParaRPr lang="es-CO" sz="1100" dirty="0">
              <a:latin typeface="Verdana" panose="020B0604030504040204" pitchFamily="34" charset="0"/>
              <a:ea typeface="Verdana" panose="020B0604030504040204" pitchFamily="34" charset="0"/>
            </a:endParaRPr>
          </a:p>
          <a:p>
            <a:pPr marL="0" indent="0" algn="r">
              <a:buNone/>
            </a:pPr>
            <a:r>
              <a:rPr lang="es-CO" sz="1100" dirty="0">
                <a:latin typeface="Verdana" panose="020B0604030504040204" pitchFamily="34" charset="0"/>
                <a:ea typeface="Verdana" panose="020B0604030504040204" pitchFamily="34" charset="0"/>
              </a:rPr>
              <a:t>Revisó y Aprobó: Sonia Esperanza Gualteros Matallana</a:t>
            </a:r>
          </a:p>
          <a:p>
            <a:pPr marL="0" indent="0" algn="r">
              <a:buNone/>
            </a:pPr>
            <a:r>
              <a:rPr lang="es-CO" sz="1100" dirty="0">
                <a:latin typeface="Verdana" panose="020B0604030504040204" pitchFamily="34" charset="0"/>
                <a:ea typeface="Verdana" panose="020B0604030504040204" pitchFamily="34" charset="0"/>
              </a:rPr>
              <a:t>Coordinadora Grupo de Recursos Financieros</a:t>
            </a:r>
            <a:endParaRPr lang="es-ES" sz="11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890449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53">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0395C50-F45A-B1B6-948D-9A26572E98A7}"/>
              </a:ext>
            </a:extLst>
          </p:cNvPr>
          <p:cNvSpPr>
            <a:spLocks noGrp="1"/>
          </p:cNvSpPr>
          <p:nvPr>
            <p:ph type="title"/>
          </p:nvPr>
        </p:nvSpPr>
        <p:spPr>
          <a:xfrm>
            <a:off x="411479" y="1273254"/>
            <a:ext cx="7919721" cy="834027"/>
          </a:xfrm>
        </p:spPr>
        <p:txBody>
          <a:bodyPr anchor="b">
            <a:normAutofit/>
          </a:bodyPr>
          <a:lstStyle/>
          <a:p>
            <a:r>
              <a:rPr lang="es-ES"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DATOS GENERALES</a:t>
            </a:r>
            <a:br>
              <a:rPr lang="es-ES"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br>
            <a:r>
              <a:rPr lang="es-ES"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ASIGNACIÓN PRESUPUESTO AÑO 2026</a:t>
            </a:r>
            <a:endParaRPr lang="es-CO"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endParaRPr>
          </a:p>
        </p:txBody>
      </p:sp>
      <p:sp>
        <p:nvSpPr>
          <p:cNvPr id="56" name="Rectangle 55">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8" name="Rectangle 57">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Marcador de contenido 2">
            <a:extLst>
              <a:ext uri="{FF2B5EF4-FFF2-40B4-BE49-F238E27FC236}">
                <a16:creationId xmlns:a16="http://schemas.microsoft.com/office/drawing/2014/main" id="{626E694E-4DE5-8EBD-C9EB-763A91AED3FD}"/>
              </a:ext>
            </a:extLst>
          </p:cNvPr>
          <p:cNvSpPr>
            <a:spLocks noGrp="1"/>
          </p:cNvSpPr>
          <p:nvPr>
            <p:ph idx="1"/>
          </p:nvPr>
        </p:nvSpPr>
        <p:spPr>
          <a:xfrm>
            <a:off x="685799" y="3164280"/>
            <a:ext cx="6751321" cy="2053797"/>
          </a:xfrm>
        </p:spPr>
        <p:txBody>
          <a:bodyPr>
            <a:normAutofit/>
          </a:bodyPr>
          <a:lstStyle/>
          <a:p>
            <a:pPr marL="0" indent="0" algn="just">
              <a:buNone/>
            </a:pPr>
            <a:r>
              <a:rPr lang="es-ES" sz="1100" dirty="0">
                <a:latin typeface="Verdana" panose="020B0604030504040204" pitchFamily="34" charset="0"/>
                <a:ea typeface="Verdana" panose="020B0604030504040204" pitchFamily="34" charset="0"/>
              </a:rPr>
              <a:t>Mediante Resolución </a:t>
            </a:r>
            <a:r>
              <a:rPr lang="es-ES" sz="1100" b="1" dirty="0">
                <a:latin typeface="Verdana" panose="020B0604030504040204" pitchFamily="34" charset="0"/>
                <a:ea typeface="Verdana" panose="020B0604030504040204" pitchFamily="34" charset="0"/>
              </a:rPr>
              <a:t>N.º 2026100000007CS</a:t>
            </a:r>
            <a:r>
              <a:rPr lang="es-ES" sz="1100" dirty="0">
                <a:latin typeface="Verdana" panose="020B0604030504040204" pitchFamily="34" charset="0"/>
                <a:ea typeface="Verdana" panose="020B0604030504040204" pitchFamily="34" charset="0"/>
              </a:rPr>
              <a:t>, datada en el Despacho del Superintendente, el 2 de enero de 2026; por la cual se realiza la desagregación del Presupuesto de Gastos de Funcionamiento y Gastos de Inversión de la Superintendencia de Vigilancia y Seguridad Privada -SUPERVIGILANCIA- para la vigencia fiscal 2026, asignado por el Gobierno Nacional a través del Decreto 1477 del 30 de diciembre de 2025 (…)</a:t>
            </a:r>
            <a:endParaRPr lang="es-CO" sz="1100" dirty="0">
              <a:latin typeface="Verdana" panose="020B0604030504040204" pitchFamily="34" charset="0"/>
              <a:ea typeface="Verdana" panose="020B0604030504040204" pitchFamily="34" charset="0"/>
            </a:endParaRPr>
          </a:p>
        </p:txBody>
      </p:sp>
      <p:pic>
        <p:nvPicPr>
          <p:cNvPr id="46" name="Imagen 45">
            <a:extLst>
              <a:ext uri="{FF2B5EF4-FFF2-40B4-BE49-F238E27FC236}">
                <a16:creationId xmlns:a16="http://schemas.microsoft.com/office/drawing/2014/main" id="{AEBCAD9A-7ADF-C3C3-BFF1-286CF0441FB4}"/>
              </a:ext>
            </a:extLst>
          </p:cNvPr>
          <p:cNvPicPr>
            <a:picLocks noChangeAspect="1"/>
          </p:cNvPicPr>
          <p:nvPr/>
        </p:nvPicPr>
        <p:blipFill>
          <a:blip r:embed="rId2"/>
          <a:stretch>
            <a:fillRect/>
          </a:stretch>
        </p:blipFill>
        <p:spPr>
          <a:xfrm>
            <a:off x="8439237" y="1129877"/>
            <a:ext cx="2288751" cy="4598246"/>
          </a:xfrm>
          <a:prstGeom prst="rect">
            <a:avLst/>
          </a:prstGeom>
        </p:spPr>
      </p:pic>
    </p:spTree>
    <p:extLst>
      <p:ext uri="{BB962C8B-B14F-4D97-AF65-F5344CB8AC3E}">
        <p14:creationId xmlns:p14="http://schemas.microsoft.com/office/powerpoint/2010/main" val="3717507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82A23-DEA3-82C5-2002-12CECB78E9F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8FCC3ED-A3B2-CADD-169A-63CF24C65059}"/>
              </a:ext>
            </a:extLst>
          </p:cNvPr>
          <p:cNvSpPr>
            <a:spLocks noGrp="1"/>
          </p:cNvSpPr>
          <p:nvPr>
            <p:ph type="title"/>
          </p:nvPr>
        </p:nvSpPr>
        <p:spPr>
          <a:xfrm>
            <a:off x="793662" y="386930"/>
            <a:ext cx="10066122" cy="1056785"/>
          </a:xfrm>
        </p:spPr>
        <p:txBody>
          <a:bodyPr vert="horz" lIns="91440" tIns="45720" rIns="91440" bIns="45720" rtlCol="0" anchor="b">
            <a:normAutofit/>
          </a:bodyPr>
          <a:lstStyle/>
          <a:p>
            <a:pPr algn="ctr"/>
            <a:r>
              <a:rPr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APROPIACIÓN</a:t>
            </a:r>
            <a:r>
              <a:rPr sz="1300" b="1" dirty="0">
                <a:latin typeface="Verdana" panose="020B0604030504040204" pitchFamily="34" charset="0"/>
                <a:ea typeface="Verdana" panose="020B0604030504040204" pitchFamily="34" charset="0"/>
              </a:rPr>
              <a:t> </a:t>
            </a:r>
            <a:r>
              <a:rPr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VIGENTE - </a:t>
            </a:r>
            <a:r>
              <a:rPr lang="es-ES"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GENERAL</a:t>
            </a:r>
            <a:br>
              <a:rPr lang="es-ES"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br>
            <a:r>
              <a:rPr lang="es-ES"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PRESUPUESTO AÑO 2026 (Corte a 31/09/2026</a:t>
            </a:r>
            <a: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t>)</a:t>
            </a:r>
            <a:endParaRPr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endParaRPr>
          </a:p>
        </p:txBody>
      </p:sp>
      <p:sp>
        <p:nvSpPr>
          <p:cNvPr id="3" name="Marcador de contenido 2">
            <a:extLst>
              <a:ext uri="{FF2B5EF4-FFF2-40B4-BE49-F238E27FC236}">
                <a16:creationId xmlns:a16="http://schemas.microsoft.com/office/drawing/2014/main" id="{6534103C-E114-78A6-1AA0-89AE8DE5F472}"/>
              </a:ext>
            </a:extLst>
          </p:cNvPr>
          <p:cNvSpPr>
            <a:spLocks noGrp="1"/>
          </p:cNvSpPr>
          <p:nvPr>
            <p:ph idx="1"/>
          </p:nvPr>
        </p:nvSpPr>
        <p:spPr>
          <a:xfrm>
            <a:off x="1508759" y="1685378"/>
            <a:ext cx="8814817" cy="557784"/>
          </a:xfrm>
        </p:spPr>
        <p:txBody>
          <a:bodyPr anchor="ctr">
            <a:normAutofit fontScale="70000" lnSpcReduction="20000"/>
          </a:bodyPr>
          <a:lstStyle/>
          <a:p>
            <a:pPr marL="0" indent="0" algn="just">
              <a:buNone/>
            </a:pPr>
            <a:r>
              <a:rPr lang="es-ES" sz="1600" b="1" dirty="0">
                <a:solidFill>
                  <a:schemeClr val="accent3">
                    <a:lumMod val="75000"/>
                  </a:schemeClr>
                </a:solidFill>
                <a:latin typeface="Verdana" panose="020B0604030504040204" pitchFamily="34" charset="0"/>
                <a:ea typeface="Verdana" panose="020B0604030504040204" pitchFamily="34" charset="0"/>
              </a:rPr>
              <a:t>CONCEPTO GENERAL: </a:t>
            </a:r>
            <a:r>
              <a:rPr lang="es-ES" sz="1600" dirty="0">
                <a:latin typeface="Verdana" panose="020B0604030504040204" pitchFamily="34" charset="0"/>
                <a:ea typeface="Verdana" panose="020B0604030504040204" pitchFamily="34" charset="0"/>
              </a:rPr>
              <a:t>La Apropiación Vigente representa el monto presupuestal legalmente autorizado y actualizado con el que cuenta una entidad para atender sus compromisos durante la vigencia. Es decir, es la base sobre la cual normalmente se analiza: Compromisos, Obligaciones, Pagos, Ejecución presupuestal y Porcentaje de ejecución.</a:t>
            </a:r>
            <a:endParaRPr lang="es-CO" sz="1600" dirty="0">
              <a:latin typeface="Verdana" panose="020B0604030504040204" pitchFamily="34" charset="0"/>
              <a:ea typeface="Verdana" panose="020B0604030504040204" pitchFamily="34" charset="0"/>
            </a:endParaRPr>
          </a:p>
        </p:txBody>
      </p:sp>
      <p:sp>
        <p:nvSpPr>
          <p:cNvPr id="6" name="Marcador de contenido 2">
            <a:extLst>
              <a:ext uri="{FF2B5EF4-FFF2-40B4-BE49-F238E27FC236}">
                <a16:creationId xmlns:a16="http://schemas.microsoft.com/office/drawing/2014/main" id="{FB9030C8-EE0A-BFD5-DEBD-E631707331E9}"/>
              </a:ext>
            </a:extLst>
          </p:cNvPr>
          <p:cNvSpPr txBox="1">
            <a:spLocks/>
          </p:cNvSpPr>
          <p:nvPr/>
        </p:nvSpPr>
        <p:spPr>
          <a:xfrm>
            <a:off x="7336972" y="2362200"/>
            <a:ext cx="4343399" cy="3842657"/>
          </a:xfrm>
          <a:prstGeom prst="rect">
            <a:avLst/>
          </a:prstGeom>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ea typeface="+mj-ea"/>
                <a:cs typeface="+mj-cs"/>
              </a:rPr>
              <a:t>ANALISIS</a:t>
            </a:r>
            <a:r>
              <a:rPr lang="es-ES" sz="1200" b="1" dirty="0">
                <a:solidFill>
                  <a:schemeClr val="accent3">
                    <a:lumMod val="75000"/>
                  </a:schemeClr>
                </a:solidFill>
                <a:latin typeface="Montserrat" panose="00000500000000000000" pitchFamily="2" charset="0"/>
              </a:rPr>
              <a:t>: </a:t>
            </a:r>
          </a:p>
          <a:p>
            <a:pPr algn="just">
              <a:buFont typeface="Wingdings" panose="05000000000000000000" pitchFamily="2" charset="2"/>
              <a:buChar char="ü"/>
            </a:pPr>
            <a:r>
              <a:rPr lang="es-ES" sz="1100" dirty="0">
                <a:latin typeface="Verdana" panose="020B0604030504040204" pitchFamily="34" charset="0"/>
                <a:ea typeface="Verdana" panose="020B0604030504040204" pitchFamily="34" charset="0"/>
              </a:rPr>
              <a:t>El presupuesto inicial aprobado asciende a $37.667 millones, correspondiente al 100% del marco presupuestal base. </a:t>
            </a:r>
          </a:p>
          <a:p>
            <a:pPr algn="just">
              <a:buFont typeface="Wingdings" panose="05000000000000000000" pitchFamily="2" charset="2"/>
              <a:buChar char="ü"/>
            </a:pPr>
            <a:r>
              <a:rPr lang="es-ES" sz="1100" dirty="0">
                <a:latin typeface="Verdana" panose="020B0604030504040204" pitchFamily="34" charset="0"/>
                <a:ea typeface="Verdana" panose="020B0604030504040204" pitchFamily="34" charset="0"/>
              </a:rPr>
              <a:t>Sobre este valor, la apropiación vigente para funcionamiento alcanza $31.901 millones, equivalente al 85%, mientras que el concepto previo (Apropiación bloqueada) representa $734 millones los cuales Nómina equivalentes al 2% y apropiación vigente para inversión alcanza $5,032 millones correspondientes al 13% del presupuesto general. </a:t>
            </a:r>
          </a:p>
          <a:p>
            <a:pPr algn="just">
              <a:buFont typeface="Wingdings" panose="05000000000000000000" pitchFamily="2" charset="2"/>
              <a:buChar char="ü"/>
            </a:pPr>
            <a:r>
              <a:rPr lang="es-ES" sz="1100" dirty="0">
                <a:latin typeface="Verdana" panose="020B0604030504040204" pitchFamily="34" charset="0"/>
                <a:ea typeface="Verdana" panose="020B0604030504040204" pitchFamily="34" charset="0"/>
              </a:rPr>
              <a:t>La composición evidencia una participación reducida de los recursos frente al presupuesto inicialmente aprobado. Las apropiaciones bloqueadas pueden ser objeto de levantamiento de previo concepto para trasladarlas o desagregarlas según la necesidad de la entidad.</a:t>
            </a:r>
          </a:p>
          <a:p>
            <a:pPr algn="just">
              <a:buFont typeface="Wingdings" panose="05000000000000000000" pitchFamily="2" charset="2"/>
              <a:buChar char="ü"/>
            </a:pPr>
            <a:r>
              <a:rPr lang="es-CO" sz="1100" b="1" dirty="0">
                <a:latin typeface="Verdana" panose="020B0604030504040204" pitchFamily="34" charset="0"/>
                <a:ea typeface="Verdana" panose="020B0604030504040204" pitchFamily="34" charset="0"/>
              </a:rPr>
              <a:t>Nota Importante: </a:t>
            </a:r>
            <a:r>
              <a:rPr lang="es-CO" sz="1100" dirty="0">
                <a:latin typeface="Verdana" panose="020B0604030504040204" pitchFamily="34" charset="0"/>
                <a:ea typeface="Verdana" panose="020B0604030504040204" pitchFamily="34" charset="0"/>
              </a:rPr>
              <a:t>Entre el informe del mes de mayo y el mes de Junio de 2026, se presenta una variación entre la apropiación disponible ya que mediante la Res. 2026100034207CS se aprobó </a:t>
            </a:r>
            <a:r>
              <a:rPr lang="es-ES" sz="1100" dirty="0">
                <a:latin typeface="Verdana" panose="020B0604030504040204" pitchFamily="34" charset="0"/>
                <a:ea typeface="Verdana" panose="020B0604030504040204" pitchFamily="34" charset="0"/>
              </a:rPr>
              <a:t> la cual se efectúa una modificación al anexo del Decreto de Liquidación en el Presupuesto de Gastos de Funcionamiento de la Superintendencia De Vigilancia y Seguridad Privada para la vigencia fiscal 2026, por un valor de Concepto previo de $1.000 millones.</a:t>
            </a:r>
            <a:endParaRPr lang="es-ES" sz="1100" b="1" dirty="0">
              <a:latin typeface="Verdana" panose="020B0604030504040204" pitchFamily="34" charset="0"/>
              <a:ea typeface="Verdana" panose="020B0604030504040204" pitchFamily="34" charset="0"/>
            </a:endParaRPr>
          </a:p>
        </p:txBody>
      </p:sp>
      <p:pic>
        <p:nvPicPr>
          <p:cNvPr id="7" name="Imagen 6">
            <a:extLst>
              <a:ext uri="{FF2B5EF4-FFF2-40B4-BE49-F238E27FC236}">
                <a16:creationId xmlns:a16="http://schemas.microsoft.com/office/drawing/2014/main" id="{49573B7E-451C-96A2-585D-D97B84DE555C}"/>
              </a:ext>
            </a:extLst>
          </p:cNvPr>
          <p:cNvPicPr>
            <a:picLocks noChangeAspect="1"/>
          </p:cNvPicPr>
          <p:nvPr/>
        </p:nvPicPr>
        <p:blipFill>
          <a:blip r:embed="rId2"/>
          <a:stretch>
            <a:fillRect/>
          </a:stretch>
        </p:blipFill>
        <p:spPr>
          <a:xfrm>
            <a:off x="511629" y="2739950"/>
            <a:ext cx="6655142" cy="2902099"/>
          </a:xfrm>
          <a:prstGeom prst="rect">
            <a:avLst/>
          </a:prstGeom>
        </p:spPr>
      </p:pic>
      <p:sp>
        <p:nvSpPr>
          <p:cNvPr id="9" name="Oval 8"/>
          <p:cNvSpPr/>
          <p:nvPr/>
        </p:nvSpPr>
        <p:spPr>
          <a:xfrm>
            <a:off x="1152144" y="3428999"/>
            <a:ext cx="786384" cy="786384"/>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17175" y="3621023"/>
            <a:ext cx="856325" cy="446276"/>
          </a:xfrm>
          <a:prstGeom prst="rect">
            <a:avLst/>
          </a:prstGeom>
          <a:noFill/>
        </p:spPr>
        <p:txBody>
          <a:bodyPr wrap="none">
            <a:spAutoFit/>
          </a:bodyPr>
          <a:lstStyle/>
          <a:p>
            <a:pPr algn="ctr">
              <a:defRPr sz="2300" b="1">
                <a:solidFill>
                  <a:srgbClr val="0F2A64"/>
                </a:solidFill>
                <a:latin typeface="Arial"/>
              </a:defRPr>
            </a:pPr>
            <a:r>
              <a:rPr lang="es-CO" dirty="0"/>
              <a:t>85 %</a:t>
            </a:r>
            <a:endParaRPr dirty="0"/>
          </a:p>
        </p:txBody>
      </p:sp>
      <p:sp>
        <p:nvSpPr>
          <p:cNvPr id="11" name="Oval 10"/>
          <p:cNvSpPr/>
          <p:nvPr/>
        </p:nvSpPr>
        <p:spPr>
          <a:xfrm>
            <a:off x="3511295" y="3428999"/>
            <a:ext cx="786384" cy="786384"/>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3598954" y="3621023"/>
            <a:ext cx="611065" cy="446276"/>
          </a:xfrm>
          <a:prstGeom prst="rect">
            <a:avLst/>
          </a:prstGeom>
          <a:noFill/>
        </p:spPr>
        <p:txBody>
          <a:bodyPr wrap="none">
            <a:spAutoFit/>
          </a:bodyPr>
          <a:lstStyle/>
          <a:p>
            <a:pPr algn="ctr">
              <a:defRPr sz="2300" b="1">
                <a:solidFill>
                  <a:srgbClr val="30AB6C"/>
                </a:solidFill>
                <a:latin typeface="Arial"/>
              </a:defRPr>
            </a:pPr>
            <a:r>
              <a:rPr lang="es-CO" dirty="0"/>
              <a:t>2%</a:t>
            </a:r>
            <a:endParaRPr dirty="0"/>
          </a:p>
        </p:txBody>
      </p:sp>
      <p:sp>
        <p:nvSpPr>
          <p:cNvPr id="13" name="Oval 12"/>
          <p:cNvSpPr/>
          <p:nvPr/>
        </p:nvSpPr>
        <p:spPr>
          <a:xfrm>
            <a:off x="5870448" y="3428999"/>
            <a:ext cx="786384" cy="786384"/>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5876356" y="3621023"/>
            <a:ext cx="774571" cy="446276"/>
          </a:xfrm>
          <a:prstGeom prst="rect">
            <a:avLst/>
          </a:prstGeom>
          <a:noFill/>
        </p:spPr>
        <p:txBody>
          <a:bodyPr wrap="none">
            <a:spAutoFit/>
          </a:bodyPr>
          <a:lstStyle/>
          <a:p>
            <a:pPr algn="ctr">
              <a:defRPr sz="2300" b="1">
                <a:solidFill>
                  <a:srgbClr val="FABC00"/>
                </a:solidFill>
                <a:latin typeface="Arial"/>
              </a:defRPr>
            </a:pPr>
            <a:r>
              <a:rPr lang="es-CO" dirty="0"/>
              <a:t>13%</a:t>
            </a:r>
            <a:endParaRPr dirty="0"/>
          </a:p>
        </p:txBody>
      </p:sp>
    </p:spTree>
    <p:extLst>
      <p:ext uri="{BB962C8B-B14F-4D97-AF65-F5344CB8AC3E}">
        <p14:creationId xmlns:p14="http://schemas.microsoft.com/office/powerpoint/2010/main" val="1607261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F9F86-16D9-34D8-2830-7FFBC0935BFA}"/>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4442283-2F1C-202C-390B-879415E18C8D}"/>
              </a:ext>
            </a:extLst>
          </p:cNvPr>
          <p:cNvSpPr>
            <a:spLocks noGrp="1"/>
          </p:cNvSpPr>
          <p:nvPr>
            <p:ph type="title"/>
          </p:nvPr>
        </p:nvSpPr>
        <p:spPr>
          <a:xfrm>
            <a:off x="793662" y="386930"/>
            <a:ext cx="10066122" cy="808079"/>
          </a:xfrm>
        </p:spPr>
        <p:txBody>
          <a:bodyPr vert="horz" lIns="91440" tIns="45720" rIns="91440" bIns="45720" rtlCol="0" anchor="b">
            <a:normAutofit/>
          </a:bodyPr>
          <a:lstStyle/>
          <a:p>
            <a:pPr algn="ctr"/>
            <a:r>
              <a:rPr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APROPIACIÓN VIGENTE – F</a:t>
            </a:r>
            <a:r>
              <a:rPr lang="es-CO"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UNCIONAMIENTO</a:t>
            </a:r>
            <a:br>
              <a:rPr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br>
            <a:r>
              <a:rPr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PRESUPUESTO AÑO 2026 </a:t>
            </a:r>
            <a:r>
              <a:rPr lang="es-ES"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(Corte a 31/09/2026)</a:t>
            </a:r>
            <a:endParaRPr dirty="0">
              <a:latin typeface="Verdana" panose="020B0604030504040204" pitchFamily="34" charset="0"/>
              <a:ea typeface="Verdana" panose="020B0604030504040204" pitchFamily="34" charset="0"/>
            </a:endParaRPr>
          </a:p>
        </p:txBody>
      </p:sp>
      <p:sp>
        <p:nvSpPr>
          <p:cNvPr id="6" name="Marcador de contenido 2">
            <a:extLst>
              <a:ext uri="{FF2B5EF4-FFF2-40B4-BE49-F238E27FC236}">
                <a16:creationId xmlns:a16="http://schemas.microsoft.com/office/drawing/2014/main" id="{3DF26853-7D93-D61C-57ED-5625750C6DF2}"/>
              </a:ext>
            </a:extLst>
          </p:cNvPr>
          <p:cNvSpPr txBox="1">
            <a:spLocks/>
          </p:cNvSpPr>
          <p:nvPr/>
        </p:nvSpPr>
        <p:spPr>
          <a:xfrm>
            <a:off x="6951943" y="2293129"/>
            <a:ext cx="4649809" cy="336986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mj-cs"/>
              </a:rPr>
              <a:t>ANALISIS:</a:t>
            </a:r>
            <a:r>
              <a:rPr dirty="0">
                <a:latin typeface="Verdana" panose="020B0604030504040204" pitchFamily="34" charset="0"/>
                <a:ea typeface="Verdana" panose="020B0604030504040204" pitchFamily="34" charset="0"/>
              </a:rPr>
              <a:t> </a:t>
            </a:r>
          </a:p>
          <a:p>
            <a:pPr algn="just">
              <a:buFont typeface="Wingdings" panose="05000000000000000000" pitchFamily="2" charset="2"/>
              <a:buChar char="ü"/>
            </a:pPr>
            <a:r>
              <a:rPr sz="1100" dirty="0">
                <a:latin typeface="Verdana" panose="020B0604030504040204" pitchFamily="34" charset="0"/>
                <a:ea typeface="Verdana" panose="020B0604030504040204" pitchFamily="34" charset="0"/>
              </a:rPr>
              <a:t>El componente de Funcionamiento registra una apropiación inicial de </a:t>
            </a:r>
            <a:r>
              <a:rPr lang="es-MX" sz="1100" dirty="0">
                <a:latin typeface="Verdana" panose="020B0604030504040204" pitchFamily="34" charset="0"/>
                <a:ea typeface="Verdana" panose="020B0604030504040204" pitchFamily="34" charset="0"/>
              </a:rPr>
              <a:t>$32,635 </a:t>
            </a:r>
            <a:r>
              <a:rPr sz="1100" dirty="0">
                <a:latin typeface="Verdana" panose="020B0604030504040204" pitchFamily="34" charset="0"/>
                <a:ea typeface="Verdana" panose="020B0604030504040204" pitchFamily="34" charset="0"/>
              </a:rPr>
              <a:t>millones, de los cuales </a:t>
            </a:r>
            <a:r>
              <a:rPr lang="es-MX" sz="1100" dirty="0">
                <a:latin typeface="Verdana" panose="020B0604030504040204" pitchFamily="34" charset="0"/>
                <a:ea typeface="Verdana" panose="020B0604030504040204" pitchFamily="34" charset="0"/>
              </a:rPr>
              <a:t>$734, millones se encuentran en previo concepto</a:t>
            </a:r>
            <a:r>
              <a:rPr sz="1100" dirty="0">
                <a:latin typeface="Verdana" panose="020B0604030504040204" pitchFamily="34" charset="0"/>
                <a:ea typeface="Verdana" panose="020B0604030504040204" pitchFamily="34" charset="0"/>
              </a:rPr>
              <a:t> y </a:t>
            </a:r>
            <a:r>
              <a:rPr lang="es-CO" sz="1100" dirty="0">
                <a:latin typeface="Verdana" panose="020B0604030504040204" pitchFamily="34" charset="0"/>
                <a:ea typeface="Verdana" panose="020B0604030504040204" pitchFamily="34" charset="0"/>
              </a:rPr>
              <a:t>1,929,</a:t>
            </a:r>
            <a:r>
              <a:rPr sz="1100" dirty="0">
                <a:latin typeface="Verdana" panose="020B0604030504040204" pitchFamily="34" charset="0"/>
                <a:ea typeface="Verdana" panose="020B0604030504040204" pitchFamily="34" charset="0"/>
              </a:rPr>
              <a:t> millones] están disponibles.</a:t>
            </a:r>
          </a:p>
          <a:p>
            <a:pPr algn="just">
              <a:buFont typeface="Wingdings" panose="05000000000000000000" pitchFamily="2" charset="2"/>
              <a:buChar char="ü"/>
            </a:pPr>
            <a:r>
              <a:rPr sz="1100" dirty="0">
                <a:latin typeface="Verdana" panose="020B0604030504040204" pitchFamily="34" charset="0"/>
                <a:ea typeface="Verdana" panose="020B0604030504040204" pitchFamily="34" charset="0"/>
              </a:rPr>
              <a:t>Sobre esta apropiación se han expedido certificados de disponibilidad presupuestal por </a:t>
            </a:r>
            <a:r>
              <a:rPr lang="es-CO" sz="1100" dirty="0">
                <a:latin typeface="Verdana" panose="020B0604030504040204" pitchFamily="34" charset="0"/>
                <a:ea typeface="Verdana" panose="020B0604030504040204" pitchFamily="34" charset="0"/>
              </a:rPr>
              <a:t>29,564</a:t>
            </a:r>
            <a:r>
              <a:rPr sz="1100" dirty="0">
                <a:latin typeface="Verdana" panose="020B0604030504040204" pitchFamily="34" charset="0"/>
                <a:ea typeface="Verdana" panose="020B0604030504040204" pitchFamily="34" charset="0"/>
              </a:rPr>
              <a:t> millones, </a:t>
            </a:r>
            <a:r>
              <a:rPr lang="es-MX" sz="1100" dirty="0">
                <a:latin typeface="Verdana" panose="020B0604030504040204" pitchFamily="34" charset="0"/>
                <a:ea typeface="Verdana" panose="020B0604030504040204" pitchFamily="34" charset="0"/>
              </a:rPr>
              <a:t>equivalentes al 90,59% de la apropiación vigente.</a:t>
            </a:r>
          </a:p>
          <a:p>
            <a:pPr algn="just">
              <a:buFont typeface="Wingdings" panose="05000000000000000000" pitchFamily="2" charset="2"/>
              <a:buChar char="ü"/>
            </a:pPr>
            <a:r>
              <a:rPr sz="1100" dirty="0">
                <a:latin typeface="Verdana" panose="020B0604030504040204" pitchFamily="34" charset="0"/>
                <a:ea typeface="Verdana" panose="020B0604030504040204" pitchFamily="34" charset="0"/>
              </a:rPr>
              <a:t>En cuanto a la ejecución, los compromisos ascienden a </a:t>
            </a:r>
            <a:r>
              <a:rPr lang="es-CO" sz="1100" dirty="0">
                <a:latin typeface="Verdana" panose="020B0604030504040204" pitchFamily="34" charset="0"/>
                <a:ea typeface="Verdana" panose="020B0604030504040204" pitchFamily="34" charset="0"/>
              </a:rPr>
              <a:t>24,669,</a:t>
            </a:r>
            <a:r>
              <a:rPr sz="1100" dirty="0">
                <a:latin typeface="Verdana" panose="020B0604030504040204" pitchFamily="34" charset="0"/>
                <a:ea typeface="Verdana" panose="020B0604030504040204" pitchFamily="34" charset="0"/>
              </a:rPr>
              <a:t> millones] (</a:t>
            </a:r>
            <a:r>
              <a:rPr lang="es-CO" sz="1100" dirty="0">
                <a:latin typeface="Verdana" panose="020B0604030504040204" pitchFamily="34" charset="0"/>
                <a:ea typeface="Verdana" panose="020B0604030504040204" pitchFamily="34" charset="0"/>
              </a:rPr>
              <a:t>78.33</a:t>
            </a:r>
            <a:r>
              <a:rPr sz="1100" dirty="0">
                <a:latin typeface="Verdana" panose="020B0604030504040204" pitchFamily="34" charset="0"/>
                <a:ea typeface="Verdana" panose="020B0604030504040204" pitchFamily="34" charset="0"/>
              </a:rPr>
              <a:t>%), mientras que las obligaciones representan </a:t>
            </a:r>
            <a:r>
              <a:rPr lang="es-CO" sz="1100" dirty="0">
                <a:latin typeface="Verdana" panose="020B0604030504040204" pitchFamily="34" charset="0"/>
                <a:ea typeface="Verdana" panose="020B0604030504040204" pitchFamily="34" charset="0"/>
              </a:rPr>
              <a:t>20,913</a:t>
            </a:r>
            <a:r>
              <a:rPr sz="1100" dirty="0">
                <a:latin typeface="Verdana" panose="020B0604030504040204" pitchFamily="34" charset="0"/>
                <a:ea typeface="Verdana" panose="020B0604030504040204" pitchFamily="34" charset="0"/>
              </a:rPr>
              <a:t> millones] (</a:t>
            </a:r>
            <a:r>
              <a:rPr lang="es-CO" sz="1100" dirty="0">
                <a:latin typeface="Verdana" panose="020B0604030504040204" pitchFamily="34" charset="0"/>
                <a:ea typeface="Verdana" panose="020B0604030504040204" pitchFamily="34" charset="0"/>
              </a:rPr>
              <a:t>84,77</a:t>
            </a:r>
            <a:r>
              <a:rPr sz="1100" dirty="0">
                <a:latin typeface="Verdana" panose="020B0604030504040204" pitchFamily="34" charset="0"/>
                <a:ea typeface="Verdana" panose="020B0604030504040204" pitchFamily="34" charset="0"/>
              </a:rPr>
              <a:t>%) y los pagos efectivos alcanzan </a:t>
            </a:r>
            <a:r>
              <a:rPr lang="es-CO" sz="1100" dirty="0">
                <a:latin typeface="Verdana" panose="020B0604030504040204" pitchFamily="34" charset="0"/>
                <a:ea typeface="Verdana" panose="020B0604030504040204" pitchFamily="34" charset="0"/>
              </a:rPr>
              <a:t>20,495,</a:t>
            </a:r>
            <a:r>
              <a:rPr sz="1100" dirty="0">
                <a:latin typeface="Verdana" panose="020B0604030504040204" pitchFamily="34" charset="0"/>
                <a:ea typeface="Verdana" panose="020B0604030504040204" pitchFamily="34" charset="0"/>
              </a:rPr>
              <a:t> millones], correspondientes al </a:t>
            </a:r>
            <a:r>
              <a:rPr lang="es-CO" sz="1100" dirty="0">
                <a:latin typeface="Verdana" panose="020B0604030504040204" pitchFamily="34" charset="0"/>
                <a:ea typeface="Verdana" panose="020B0604030504040204" pitchFamily="34" charset="0"/>
              </a:rPr>
              <a:t>(98,00</a:t>
            </a:r>
            <a:r>
              <a:rPr sz="1100" dirty="0">
                <a:latin typeface="Verdana" panose="020B0604030504040204" pitchFamily="34" charset="0"/>
                <a:ea typeface="Verdana" panose="020B0604030504040204" pitchFamily="34" charset="0"/>
              </a:rPr>
              <a:t>%) del total obligado</a:t>
            </a:r>
            <a:r>
              <a:rPr sz="1100" dirty="0">
                <a:latin typeface="Montserrat" panose="00000500000000000000" pitchFamily="2" charset="0"/>
              </a:rPr>
              <a:t>.</a:t>
            </a:r>
          </a:p>
        </p:txBody>
      </p:sp>
      <p:graphicFrame>
        <p:nvGraphicFramePr>
          <p:cNvPr id="3" name="Tabla 2">
            <a:extLst>
              <a:ext uri="{FF2B5EF4-FFF2-40B4-BE49-F238E27FC236}">
                <a16:creationId xmlns:a16="http://schemas.microsoft.com/office/drawing/2014/main" id="{FF027092-C9ED-6A77-5FB9-9EB926ED8014}"/>
              </a:ext>
            </a:extLst>
          </p:cNvPr>
          <p:cNvGraphicFramePr>
            <a:graphicFrameLocks noGrp="1"/>
          </p:cNvGraphicFramePr>
          <p:nvPr>
            <p:extLst>
              <p:ext uri="{D42A27DB-BD31-4B8C-83A1-F6EECF244321}">
                <p14:modId xmlns:p14="http://schemas.microsoft.com/office/powerpoint/2010/main" val="1572635524"/>
              </p:ext>
            </p:extLst>
          </p:nvPr>
        </p:nvGraphicFramePr>
        <p:xfrm>
          <a:off x="1296956" y="4596130"/>
          <a:ext cx="3943102" cy="1141922"/>
        </p:xfrm>
        <a:graphic>
          <a:graphicData uri="http://schemas.openxmlformats.org/drawingml/2006/table">
            <a:tbl>
              <a:tblPr>
                <a:tableStyleId>{5C22544A-7EE6-4342-B048-85BDC9FD1C3A}</a:tableStyleId>
              </a:tblPr>
              <a:tblGrid>
                <a:gridCol w="2431149">
                  <a:extLst>
                    <a:ext uri="{9D8B030D-6E8A-4147-A177-3AD203B41FA5}">
                      <a16:colId xmlns:a16="http://schemas.microsoft.com/office/drawing/2014/main" val="2245309167"/>
                    </a:ext>
                  </a:extLst>
                </a:gridCol>
                <a:gridCol w="1511953">
                  <a:extLst>
                    <a:ext uri="{9D8B030D-6E8A-4147-A177-3AD203B41FA5}">
                      <a16:colId xmlns:a16="http://schemas.microsoft.com/office/drawing/2014/main" val="780315893"/>
                    </a:ext>
                  </a:extLst>
                </a:gridCol>
              </a:tblGrid>
              <a:tr h="209252">
                <a:tc>
                  <a:txBody>
                    <a:bodyPr/>
                    <a:lstStyle/>
                    <a:p>
                      <a:pPr marL="0" algn="l" defTabSz="914400" rtl="0" eaLnBrk="1" fontAlgn="b" latinLnBrk="0" hangingPunct="1">
                        <a:buNone/>
                      </a:pPr>
                      <a:r>
                        <a:rPr lang="es-CO" sz="800" u="none" strike="noStrike" kern="1200" dirty="0">
                          <a:solidFill>
                            <a:schemeClr val="dk1"/>
                          </a:solidFill>
                          <a:effectLst/>
                          <a:latin typeface="Montserrat" panose="00000500000000000000" pitchFamily="2" charset="0"/>
                          <a:ea typeface="+mn-ea"/>
                          <a:cs typeface="+mn-cs"/>
                        </a:rPr>
                        <a:t> APROPIACION INICIAL </a:t>
                      </a:r>
                    </a:p>
                  </a:txBody>
                  <a:tcPr marL="6350" marR="6350" marT="6350" marB="0" anchor="b"/>
                </a:tc>
                <a:tc>
                  <a:txBody>
                    <a:bodyPr/>
                    <a:lstStyle/>
                    <a:p>
                      <a:pPr marL="0" algn="l" defTabSz="914400" rtl="0" eaLnBrk="1" fontAlgn="b" latinLnBrk="0" hangingPunct="1">
                        <a:buNone/>
                      </a:pPr>
                      <a:r>
                        <a:rPr lang="es-CO" sz="800" u="none" strike="noStrike" kern="1200" dirty="0">
                          <a:solidFill>
                            <a:schemeClr val="dk1"/>
                          </a:solidFill>
                          <a:effectLst/>
                          <a:latin typeface="Montserrat" panose="00000500000000000000" pitchFamily="2" charset="0"/>
                          <a:ea typeface="+mn-ea"/>
                          <a:cs typeface="+mn-cs"/>
                        </a:rPr>
                        <a:t>32.635.000.000 </a:t>
                      </a:r>
                      <a:endParaRPr sz="800" u="none" strike="noStrike" kern="1200" dirty="0">
                        <a:solidFill>
                          <a:schemeClr val="dk1"/>
                        </a:solidFill>
                        <a:effectLst/>
                        <a:latin typeface="Montserrat" panose="00000500000000000000" pitchFamily="2" charset="0"/>
                        <a:ea typeface="+mn-ea"/>
                        <a:cs typeface="+mn-cs"/>
                      </a:endParaRPr>
                    </a:p>
                  </a:txBody>
                  <a:tcPr marL="6350" marR="6350" marT="6350" marB="0" anchor="b"/>
                </a:tc>
                <a:extLst>
                  <a:ext uri="{0D108BD9-81ED-4DB2-BD59-A6C34878D82A}">
                    <a16:rowId xmlns:a16="http://schemas.microsoft.com/office/drawing/2014/main" val="3255516638"/>
                  </a:ext>
                </a:extLst>
              </a:tr>
              <a:tr h="155445">
                <a:tc>
                  <a:txBody>
                    <a:bodyPr/>
                    <a:lstStyle/>
                    <a:p>
                      <a:pPr marL="0" algn="l" defTabSz="914400" rtl="0" eaLnBrk="1" fontAlgn="b" latinLnBrk="0" hangingPunct="1">
                        <a:buNone/>
                      </a:pPr>
                      <a:r>
                        <a:rPr lang="es-CO" sz="800" u="none" strike="noStrike" kern="1200" dirty="0">
                          <a:solidFill>
                            <a:schemeClr val="dk1"/>
                          </a:solidFill>
                          <a:effectLst/>
                          <a:latin typeface="Montserrat" panose="00000500000000000000" pitchFamily="2" charset="0"/>
                          <a:ea typeface="+mn-ea"/>
                          <a:cs typeface="+mn-cs"/>
                        </a:rPr>
                        <a:t> APROPIACION VIGENTE </a:t>
                      </a:r>
                    </a:p>
                  </a:txBody>
                  <a:tcPr marL="6350" marR="6350" marT="6350" marB="0" anchor="b"/>
                </a:tc>
                <a:tc>
                  <a:txBody>
                    <a:bodyPr/>
                    <a:lstStyle/>
                    <a:p>
                      <a:pPr marL="0" algn="l" defTabSz="914400" rtl="0" eaLnBrk="1" fontAlgn="b" latinLnBrk="0" hangingPunct="1">
                        <a:buNone/>
                      </a:pPr>
                      <a:r>
                        <a:rPr lang="es-CO" sz="800" u="none" strike="noStrike" kern="1200" dirty="0">
                          <a:solidFill>
                            <a:schemeClr val="dk1"/>
                          </a:solidFill>
                          <a:effectLst/>
                          <a:latin typeface="Montserrat" panose="00000500000000000000" pitchFamily="2" charset="0"/>
                          <a:ea typeface="+mn-ea"/>
                          <a:cs typeface="+mn-cs"/>
                        </a:rPr>
                        <a:t>31.494.005.300</a:t>
                      </a:r>
                      <a:endParaRPr sz="800" u="none" strike="noStrike" kern="1200" dirty="0">
                        <a:solidFill>
                          <a:schemeClr val="dk1"/>
                        </a:solidFill>
                        <a:effectLst/>
                        <a:latin typeface="Montserrat" panose="00000500000000000000" pitchFamily="2" charset="0"/>
                        <a:ea typeface="+mn-ea"/>
                        <a:cs typeface="+mn-cs"/>
                      </a:endParaRPr>
                    </a:p>
                  </a:txBody>
                  <a:tcPr marL="6350" marR="6350" marT="6350" marB="0" anchor="b"/>
                </a:tc>
                <a:extLst>
                  <a:ext uri="{0D108BD9-81ED-4DB2-BD59-A6C34878D82A}">
                    <a16:rowId xmlns:a16="http://schemas.microsoft.com/office/drawing/2014/main" val="1220278485"/>
                  </a:ext>
                </a:extLst>
              </a:tr>
              <a:tr h="155445">
                <a:tc>
                  <a:txBody>
                    <a:bodyPr/>
                    <a:lstStyle/>
                    <a:p>
                      <a:pPr marL="0" algn="l" defTabSz="914400" rtl="0" eaLnBrk="1" fontAlgn="b" latinLnBrk="0" hangingPunct="1">
                        <a:buNone/>
                      </a:pPr>
                      <a:r>
                        <a:rPr lang="es-CO" sz="800" u="none" strike="noStrike" kern="1200" dirty="0">
                          <a:solidFill>
                            <a:schemeClr val="dk1"/>
                          </a:solidFill>
                          <a:effectLst/>
                          <a:latin typeface="Montserrat" panose="00000500000000000000" pitchFamily="2" charset="0"/>
                          <a:ea typeface="+mn-ea"/>
                          <a:cs typeface="+mn-cs"/>
                        </a:rPr>
                        <a:t> CDP </a:t>
                      </a:r>
                    </a:p>
                  </a:txBody>
                  <a:tcPr marL="6350" marR="6350" marT="6350" marB="0" anchor="b"/>
                </a:tc>
                <a:tc>
                  <a:txBody>
                    <a:bodyPr/>
                    <a:lstStyle/>
                    <a:p>
                      <a:pPr marL="0" algn="l" defTabSz="914400" rtl="0" eaLnBrk="1" fontAlgn="b" latinLnBrk="0" hangingPunct="1">
                        <a:buNone/>
                      </a:pPr>
                      <a:r>
                        <a:rPr lang="es-CO" sz="800" u="none" strike="noStrike" kern="1200" dirty="0">
                          <a:solidFill>
                            <a:schemeClr val="dk1"/>
                          </a:solidFill>
                          <a:effectLst/>
                          <a:latin typeface="Montserrat" panose="00000500000000000000" pitchFamily="2" charset="0"/>
                          <a:ea typeface="+mn-ea"/>
                          <a:cs typeface="+mn-cs"/>
                        </a:rPr>
                        <a:t>29.564.064.822,12</a:t>
                      </a:r>
                      <a:endParaRPr sz="800" u="none" strike="noStrike" kern="1200" dirty="0">
                        <a:solidFill>
                          <a:schemeClr val="dk1"/>
                        </a:solidFill>
                        <a:effectLst/>
                        <a:latin typeface="Montserrat" panose="00000500000000000000" pitchFamily="2" charset="0"/>
                        <a:ea typeface="+mn-ea"/>
                        <a:cs typeface="+mn-cs"/>
                      </a:endParaRPr>
                    </a:p>
                  </a:txBody>
                  <a:tcPr marL="6350" marR="6350" marT="6350" marB="0" anchor="b"/>
                </a:tc>
                <a:extLst>
                  <a:ext uri="{0D108BD9-81ED-4DB2-BD59-A6C34878D82A}">
                    <a16:rowId xmlns:a16="http://schemas.microsoft.com/office/drawing/2014/main" val="1848666582"/>
                  </a:ext>
                </a:extLst>
              </a:tr>
              <a:tr h="155445">
                <a:tc>
                  <a:txBody>
                    <a:bodyPr/>
                    <a:lstStyle/>
                    <a:p>
                      <a:pPr marL="0" algn="l" defTabSz="914400" rtl="0" eaLnBrk="1" fontAlgn="b" latinLnBrk="0" hangingPunct="1">
                        <a:buNone/>
                      </a:pPr>
                      <a:r>
                        <a:rPr lang="es-CO" sz="800" u="none" strike="noStrike" kern="1200" dirty="0">
                          <a:solidFill>
                            <a:schemeClr val="dk1"/>
                          </a:solidFill>
                          <a:effectLst/>
                          <a:latin typeface="Montserrat" panose="00000500000000000000" pitchFamily="2" charset="0"/>
                          <a:ea typeface="+mn-ea"/>
                          <a:cs typeface="+mn-cs"/>
                        </a:rPr>
                        <a:t> APROPIACION DISPONIBLE </a:t>
                      </a:r>
                    </a:p>
                  </a:txBody>
                  <a:tcPr marL="6350" marR="6350" marT="6350" marB="0" anchor="b"/>
                </a:tc>
                <a:tc>
                  <a:txBody>
                    <a:bodyPr/>
                    <a:lstStyle/>
                    <a:p>
                      <a:pPr marL="0" algn="l" defTabSz="914400" rtl="0" eaLnBrk="1" fontAlgn="b" latinLnBrk="0" hangingPunct="1">
                        <a:buNone/>
                      </a:pPr>
                      <a:r>
                        <a:rPr lang="es-CO" sz="800" u="none" strike="noStrike" kern="1200" dirty="0">
                          <a:solidFill>
                            <a:schemeClr val="dk1"/>
                          </a:solidFill>
                          <a:effectLst/>
                          <a:latin typeface="Montserrat" panose="00000500000000000000" pitchFamily="2" charset="0"/>
                          <a:ea typeface="+mn-ea"/>
                          <a:cs typeface="+mn-cs"/>
                        </a:rPr>
                        <a:t>1.929.940.477,88</a:t>
                      </a:r>
                    </a:p>
                  </a:txBody>
                  <a:tcPr marL="6350" marR="6350" marT="6350" marB="0" anchor="b"/>
                </a:tc>
                <a:extLst>
                  <a:ext uri="{0D108BD9-81ED-4DB2-BD59-A6C34878D82A}">
                    <a16:rowId xmlns:a16="http://schemas.microsoft.com/office/drawing/2014/main" val="1733407950"/>
                  </a:ext>
                </a:extLst>
              </a:tr>
              <a:tr h="155445">
                <a:tc>
                  <a:txBody>
                    <a:bodyPr/>
                    <a:lstStyle/>
                    <a:p>
                      <a:pPr marL="0" algn="l" defTabSz="914400" rtl="0" eaLnBrk="1" fontAlgn="b" latinLnBrk="0" hangingPunct="1">
                        <a:buNone/>
                      </a:pPr>
                      <a:r>
                        <a:rPr lang="es-CO" sz="800" u="none" strike="noStrike" kern="1200" dirty="0">
                          <a:solidFill>
                            <a:schemeClr val="dk1"/>
                          </a:solidFill>
                          <a:effectLst/>
                          <a:latin typeface="Montserrat" panose="00000500000000000000" pitchFamily="2" charset="0"/>
                          <a:ea typeface="+mn-ea"/>
                          <a:cs typeface="+mn-cs"/>
                        </a:rPr>
                        <a:t> COMPROMISOS </a:t>
                      </a:r>
                    </a:p>
                  </a:txBody>
                  <a:tcPr marL="6350" marR="6350" marT="6350" marB="0" anchor="b"/>
                </a:tc>
                <a:tc>
                  <a:txBody>
                    <a:bodyPr/>
                    <a:lstStyle/>
                    <a:p>
                      <a:pPr marL="0" algn="l" defTabSz="914400" rtl="0" eaLnBrk="1" fontAlgn="b" latinLnBrk="0" hangingPunct="1">
                        <a:buNone/>
                      </a:pPr>
                      <a:r>
                        <a:rPr lang="es-CO" sz="800" u="none" strike="noStrike" kern="1200" dirty="0">
                          <a:solidFill>
                            <a:schemeClr val="dk1"/>
                          </a:solidFill>
                          <a:effectLst/>
                          <a:latin typeface="Montserrat" panose="00000500000000000000" pitchFamily="2" charset="0"/>
                          <a:ea typeface="+mn-ea"/>
                          <a:cs typeface="+mn-cs"/>
                        </a:rPr>
                        <a:t>24.669.391.185,33</a:t>
                      </a:r>
                      <a:endParaRPr sz="800" u="none" strike="noStrike" kern="1200" dirty="0">
                        <a:solidFill>
                          <a:schemeClr val="dk1"/>
                        </a:solidFill>
                        <a:effectLst/>
                        <a:latin typeface="Montserrat" panose="00000500000000000000" pitchFamily="2" charset="0"/>
                        <a:ea typeface="+mn-ea"/>
                        <a:cs typeface="+mn-cs"/>
                      </a:endParaRPr>
                    </a:p>
                  </a:txBody>
                  <a:tcPr marL="6350" marR="6350" marT="6350" marB="0" anchor="b"/>
                </a:tc>
                <a:extLst>
                  <a:ext uri="{0D108BD9-81ED-4DB2-BD59-A6C34878D82A}">
                    <a16:rowId xmlns:a16="http://schemas.microsoft.com/office/drawing/2014/main" val="220206837"/>
                  </a:ext>
                </a:extLst>
              </a:tr>
              <a:tr h="155445">
                <a:tc>
                  <a:txBody>
                    <a:bodyPr/>
                    <a:lstStyle/>
                    <a:p>
                      <a:pPr marL="0" algn="l" defTabSz="914400" rtl="0" eaLnBrk="1" fontAlgn="b" latinLnBrk="0" hangingPunct="1">
                        <a:buNone/>
                      </a:pPr>
                      <a:r>
                        <a:rPr lang="es-CO" sz="800" u="none" strike="noStrike" kern="1200" dirty="0">
                          <a:solidFill>
                            <a:schemeClr val="dk1"/>
                          </a:solidFill>
                          <a:effectLst/>
                          <a:latin typeface="Montserrat" panose="00000500000000000000" pitchFamily="2" charset="0"/>
                          <a:ea typeface="+mn-ea"/>
                          <a:cs typeface="+mn-cs"/>
                        </a:rPr>
                        <a:t> OBLIGACIONES </a:t>
                      </a:r>
                    </a:p>
                  </a:txBody>
                  <a:tcPr marL="6350" marR="6350" marT="6350" marB="0" anchor="b"/>
                </a:tc>
                <a:tc>
                  <a:txBody>
                    <a:bodyPr/>
                    <a:lstStyle/>
                    <a:p>
                      <a:pPr marL="0" algn="l" defTabSz="914400" rtl="0" eaLnBrk="1" fontAlgn="b" latinLnBrk="0" hangingPunct="1">
                        <a:buNone/>
                      </a:pPr>
                      <a:r>
                        <a:rPr lang="es-CO" sz="800" u="none" strike="noStrike" kern="1200" dirty="0">
                          <a:solidFill>
                            <a:schemeClr val="dk1"/>
                          </a:solidFill>
                          <a:effectLst/>
                          <a:latin typeface="Montserrat" panose="00000500000000000000" pitchFamily="2" charset="0"/>
                          <a:ea typeface="+mn-ea"/>
                          <a:cs typeface="+mn-cs"/>
                        </a:rPr>
                        <a:t>20.913.310.391,39</a:t>
                      </a:r>
                      <a:endParaRPr sz="800" u="none" strike="noStrike" kern="1200" dirty="0">
                        <a:solidFill>
                          <a:schemeClr val="dk1"/>
                        </a:solidFill>
                        <a:effectLst/>
                        <a:latin typeface="Montserrat" panose="00000500000000000000" pitchFamily="2" charset="0"/>
                        <a:ea typeface="+mn-ea"/>
                        <a:cs typeface="+mn-cs"/>
                      </a:endParaRPr>
                    </a:p>
                  </a:txBody>
                  <a:tcPr marL="6350" marR="6350" marT="6350" marB="0" anchor="b"/>
                </a:tc>
                <a:extLst>
                  <a:ext uri="{0D108BD9-81ED-4DB2-BD59-A6C34878D82A}">
                    <a16:rowId xmlns:a16="http://schemas.microsoft.com/office/drawing/2014/main" val="1750042819"/>
                  </a:ext>
                </a:extLst>
              </a:tr>
              <a:tr h="155445">
                <a:tc>
                  <a:txBody>
                    <a:bodyPr/>
                    <a:lstStyle/>
                    <a:p>
                      <a:pPr marL="0" algn="l" defTabSz="914400" rtl="0" eaLnBrk="1" fontAlgn="b" latinLnBrk="0" hangingPunct="1">
                        <a:buNone/>
                      </a:pPr>
                      <a:r>
                        <a:rPr lang="es-CO" sz="800" u="none" strike="noStrike" kern="1200" dirty="0">
                          <a:solidFill>
                            <a:schemeClr val="dk1"/>
                          </a:solidFill>
                          <a:effectLst/>
                          <a:latin typeface="Montserrat" panose="00000500000000000000" pitchFamily="2" charset="0"/>
                          <a:ea typeface="+mn-ea"/>
                          <a:cs typeface="+mn-cs"/>
                        </a:rPr>
                        <a:t> PAGOS </a:t>
                      </a:r>
                    </a:p>
                  </a:txBody>
                  <a:tcPr marL="6350" marR="6350" marT="6350" marB="0" anchor="b"/>
                </a:tc>
                <a:tc>
                  <a:txBody>
                    <a:bodyPr/>
                    <a:lstStyle/>
                    <a:p>
                      <a:pPr marL="0" algn="l" defTabSz="914400" rtl="0" eaLnBrk="1" fontAlgn="b" latinLnBrk="0" hangingPunct="1">
                        <a:buNone/>
                      </a:pPr>
                      <a:r>
                        <a:rPr lang="es-CO" sz="800" u="none" strike="noStrike" kern="1200" dirty="0">
                          <a:solidFill>
                            <a:schemeClr val="dk1"/>
                          </a:solidFill>
                          <a:effectLst/>
                          <a:latin typeface="Montserrat" panose="00000500000000000000" pitchFamily="2" charset="0"/>
                          <a:ea typeface="+mn-ea"/>
                          <a:cs typeface="+mn-cs"/>
                        </a:rPr>
                        <a:t>20.495.415.425,12</a:t>
                      </a:r>
                      <a:endParaRPr sz="800" u="none" strike="noStrike" kern="1200" dirty="0">
                        <a:solidFill>
                          <a:schemeClr val="dk1"/>
                        </a:solidFill>
                        <a:effectLst/>
                        <a:latin typeface="Montserrat" panose="00000500000000000000" pitchFamily="2" charset="0"/>
                        <a:ea typeface="+mn-ea"/>
                        <a:cs typeface="+mn-cs"/>
                      </a:endParaRPr>
                    </a:p>
                  </a:txBody>
                  <a:tcPr marL="6350" marR="6350" marT="6350" marB="0" anchor="b"/>
                </a:tc>
                <a:extLst>
                  <a:ext uri="{0D108BD9-81ED-4DB2-BD59-A6C34878D82A}">
                    <a16:rowId xmlns:a16="http://schemas.microsoft.com/office/drawing/2014/main" val="842759039"/>
                  </a:ext>
                </a:extLst>
              </a:tr>
            </a:tbl>
          </a:graphicData>
        </a:graphic>
      </p:graphicFrame>
      <p:pic>
        <p:nvPicPr>
          <p:cNvPr id="5" name="Imagen 4">
            <a:extLst>
              <a:ext uri="{FF2B5EF4-FFF2-40B4-BE49-F238E27FC236}">
                <a16:creationId xmlns:a16="http://schemas.microsoft.com/office/drawing/2014/main" id="{CB450280-331A-EC2D-5E32-2A0556F67331}"/>
              </a:ext>
            </a:extLst>
          </p:cNvPr>
          <p:cNvPicPr>
            <a:picLocks noChangeAspect="1"/>
          </p:cNvPicPr>
          <p:nvPr/>
        </p:nvPicPr>
        <p:blipFill>
          <a:blip r:embed="rId2"/>
          <a:stretch>
            <a:fillRect/>
          </a:stretch>
        </p:blipFill>
        <p:spPr>
          <a:xfrm>
            <a:off x="793662" y="1528124"/>
            <a:ext cx="5597613" cy="2882025"/>
          </a:xfrm>
          <a:prstGeom prst="rect">
            <a:avLst/>
          </a:prstGeom>
        </p:spPr>
      </p:pic>
    </p:spTree>
    <p:extLst>
      <p:ext uri="{BB962C8B-B14F-4D97-AF65-F5344CB8AC3E}">
        <p14:creationId xmlns:p14="http://schemas.microsoft.com/office/powerpoint/2010/main" val="1514249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72E5B-990F-E69C-9FAA-39B2BFDDA50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18F47D1-FA86-ADA2-6C54-51772E034785}"/>
              </a:ext>
            </a:extLst>
          </p:cNvPr>
          <p:cNvSpPr>
            <a:spLocks noGrp="1"/>
          </p:cNvSpPr>
          <p:nvPr>
            <p:ph type="title"/>
          </p:nvPr>
        </p:nvSpPr>
        <p:spPr>
          <a:xfrm>
            <a:off x="793662" y="386930"/>
            <a:ext cx="10066122" cy="988915"/>
          </a:xfrm>
        </p:spPr>
        <p:txBody>
          <a:bodyPr vert="horz" lIns="91440" tIns="45720" rIns="91440" bIns="45720" rtlCol="0" anchor="b">
            <a:normAutofit/>
          </a:bodyPr>
          <a:lstStyle/>
          <a:p>
            <a:pPr algn="ctr"/>
            <a:r>
              <a:rPr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APROPIACIÓN VIGENTE – Detalle Funcionamiento</a:t>
            </a:r>
            <a:br>
              <a:rPr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br>
            <a:r>
              <a:rPr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PRESUPUESTO </a:t>
            </a:r>
            <a:r>
              <a:rPr lang="es-ES"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(Corte a 31/09/2026)</a:t>
            </a:r>
            <a:endParaRPr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endParaRPr>
          </a:p>
        </p:txBody>
      </p:sp>
      <p:sp>
        <p:nvSpPr>
          <p:cNvPr id="6" name="Marcador de contenido 2">
            <a:extLst>
              <a:ext uri="{FF2B5EF4-FFF2-40B4-BE49-F238E27FC236}">
                <a16:creationId xmlns:a16="http://schemas.microsoft.com/office/drawing/2014/main" id="{425D8555-FEEB-A295-691E-0F85BEE6AE3C}"/>
              </a:ext>
            </a:extLst>
          </p:cNvPr>
          <p:cNvSpPr txBox="1">
            <a:spLocks/>
          </p:cNvSpPr>
          <p:nvPr/>
        </p:nvSpPr>
        <p:spPr>
          <a:xfrm>
            <a:off x="6900237" y="1982885"/>
            <a:ext cx="4800696" cy="349927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mj-cs"/>
              </a:rPr>
              <a:t>ANALISIS:</a:t>
            </a:r>
            <a:r>
              <a:rPr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ea typeface="+mj-ea"/>
                <a:cs typeface="+mj-cs"/>
              </a:rPr>
              <a:t> </a:t>
            </a:r>
          </a:p>
          <a:p>
            <a:pPr algn="just">
              <a:buFont typeface="Wingdings" panose="05000000000000000000" pitchFamily="2" charset="2"/>
              <a:buChar char="ü"/>
            </a:pPr>
            <a:r>
              <a:rPr lang="es-ES" sz="1100" dirty="0">
                <a:latin typeface="Verdana" panose="020B0604030504040204" pitchFamily="34" charset="0"/>
                <a:ea typeface="Verdana" panose="020B0604030504040204" pitchFamily="34" charset="0"/>
              </a:rPr>
              <a:t>La entidad muestra una ejecución contractual eficiente, pero con una débil conversión a ejecución financiera, generando riesgo de acumulación de obligaciones y afectación en el flujo de caja</a:t>
            </a:r>
          </a:p>
          <a:p>
            <a:pPr>
              <a:buFont typeface="Wingdings" panose="05000000000000000000" pitchFamily="2" charset="2"/>
              <a:buChar char="ü"/>
            </a:pPr>
            <a:r>
              <a:rPr lang="es-ES" sz="1100" b="1" u="sng" dirty="0">
                <a:latin typeface="Verdana" panose="020B0604030504040204" pitchFamily="34" charset="0"/>
                <a:ea typeface="Verdana" panose="020B0604030504040204" pitchFamily="34" charset="0"/>
              </a:rPr>
              <a:t>Bienes y Servicios:  </a:t>
            </a:r>
            <a:r>
              <a:rPr lang="es-ES" sz="1100" dirty="0">
                <a:latin typeface="Verdana" panose="020B0604030504040204" pitchFamily="34" charset="0"/>
                <a:ea typeface="Verdana" panose="020B0604030504040204" pitchFamily="34" charset="0"/>
              </a:rPr>
              <a:t>95,71% comprometido y </a:t>
            </a:r>
            <a:r>
              <a:rPr lang="es-MX" sz="1100" dirty="0">
                <a:latin typeface="Verdana" panose="020B0604030504040204" pitchFamily="34" charset="0"/>
                <a:ea typeface="Verdana" panose="020B0604030504040204" pitchFamily="34" charset="0"/>
              </a:rPr>
              <a:t>73,71</a:t>
            </a:r>
            <a:r>
              <a:rPr lang="es-CO" sz="1100" dirty="0">
                <a:latin typeface="Verdana" panose="020B0604030504040204" pitchFamily="34" charset="0"/>
                <a:ea typeface="Verdana" panose="020B0604030504040204" pitchFamily="34" charset="0"/>
              </a:rPr>
              <a:t>%</a:t>
            </a:r>
            <a:r>
              <a:rPr lang="es-ES" sz="1100" dirty="0">
                <a:latin typeface="Verdana" panose="020B0604030504040204" pitchFamily="34" charset="0"/>
                <a:ea typeface="Verdana" panose="020B0604030504040204" pitchFamily="34" charset="0"/>
              </a:rPr>
              <a:t> pagado.</a:t>
            </a:r>
          </a:p>
          <a:p>
            <a:pPr>
              <a:buFont typeface="Wingdings" panose="05000000000000000000" pitchFamily="2" charset="2"/>
              <a:buChar char="ü"/>
            </a:pPr>
            <a:r>
              <a:rPr lang="es-ES" sz="1100" b="1" u="sng" dirty="0">
                <a:latin typeface="Verdana" panose="020B0604030504040204" pitchFamily="34" charset="0"/>
                <a:ea typeface="Verdana" panose="020B0604030504040204" pitchFamily="34" charset="0"/>
              </a:rPr>
              <a:t>Gastos de Personal:  </a:t>
            </a:r>
            <a:r>
              <a:rPr lang="es-ES" sz="1100" dirty="0">
                <a:latin typeface="Verdana" panose="020B0604030504040204" pitchFamily="34" charset="0"/>
                <a:ea typeface="Verdana" panose="020B0604030504040204" pitchFamily="34" charset="0"/>
              </a:rPr>
              <a:t>63,00% comprometido y 61,38% pagado.</a:t>
            </a:r>
          </a:p>
          <a:p>
            <a:pPr>
              <a:buFont typeface="Wingdings" panose="05000000000000000000" pitchFamily="2" charset="2"/>
              <a:buChar char="ü"/>
            </a:pPr>
            <a:r>
              <a:rPr lang="es-ES" sz="1100" b="1" u="sng" dirty="0">
                <a:latin typeface="Verdana" panose="020B0604030504040204" pitchFamily="34" charset="0"/>
                <a:ea typeface="Verdana" panose="020B0604030504040204" pitchFamily="34" charset="0"/>
              </a:rPr>
              <a:t>Transferencias:  </a:t>
            </a:r>
            <a:r>
              <a:rPr lang="es-CO" sz="1100" dirty="0">
                <a:latin typeface="Verdana" panose="020B0604030504040204" pitchFamily="34" charset="0"/>
                <a:ea typeface="Verdana" panose="020B0604030504040204" pitchFamily="34" charset="0"/>
              </a:rPr>
              <a:t>2,06% </a:t>
            </a:r>
            <a:r>
              <a:rPr lang="es-ES" sz="1100" dirty="0">
                <a:latin typeface="Verdana" panose="020B0604030504040204" pitchFamily="34" charset="0"/>
                <a:ea typeface="Verdana" panose="020B0604030504040204" pitchFamily="34" charset="0"/>
              </a:rPr>
              <a:t>comprometido y </a:t>
            </a:r>
            <a:r>
              <a:rPr lang="es-CO" sz="1100" dirty="0">
                <a:latin typeface="Verdana" panose="020B0604030504040204" pitchFamily="34" charset="0"/>
                <a:ea typeface="Verdana" panose="020B0604030504040204" pitchFamily="34" charset="0"/>
              </a:rPr>
              <a:t>1,00% </a:t>
            </a:r>
            <a:r>
              <a:rPr lang="es-ES" sz="1100" dirty="0">
                <a:latin typeface="Verdana" panose="020B0604030504040204" pitchFamily="34" charset="0"/>
                <a:ea typeface="Verdana" panose="020B0604030504040204" pitchFamily="34" charset="0"/>
              </a:rPr>
              <a:t>pagado </a:t>
            </a:r>
            <a:endParaRPr lang="es-CO" sz="1100" dirty="0">
              <a:latin typeface="Verdana" panose="020B0604030504040204" pitchFamily="34" charset="0"/>
              <a:ea typeface="Verdana" panose="020B0604030504040204" pitchFamily="34" charset="0"/>
            </a:endParaRPr>
          </a:p>
          <a:p>
            <a:pPr>
              <a:buFont typeface="Wingdings" panose="05000000000000000000" pitchFamily="2" charset="2"/>
              <a:buChar char="ü"/>
            </a:pPr>
            <a:r>
              <a:rPr lang="es-CO" sz="1100" b="1" u="sng" dirty="0">
                <a:latin typeface="Verdana" panose="020B0604030504040204" pitchFamily="34" charset="0"/>
                <a:ea typeface="Verdana" panose="020B0604030504040204" pitchFamily="34" charset="0"/>
              </a:rPr>
              <a:t>Tributos:  </a:t>
            </a:r>
            <a:r>
              <a:rPr lang="es-CO" sz="1100" dirty="0">
                <a:latin typeface="Verdana" panose="020B0604030504040204" pitchFamily="34" charset="0"/>
                <a:ea typeface="Verdana" panose="020B0604030504040204" pitchFamily="34" charset="0"/>
              </a:rPr>
              <a:t>58,12% </a:t>
            </a:r>
            <a:r>
              <a:rPr lang="es-ES" sz="1100" dirty="0">
                <a:latin typeface="Verdana" panose="020B0604030504040204" pitchFamily="34" charset="0"/>
                <a:ea typeface="Verdana" panose="020B0604030504040204" pitchFamily="34" charset="0"/>
              </a:rPr>
              <a:t>comprometido y </a:t>
            </a:r>
            <a:r>
              <a:rPr lang="es-CO" sz="1100" dirty="0">
                <a:latin typeface="Verdana" panose="020B0604030504040204" pitchFamily="34" charset="0"/>
                <a:ea typeface="Verdana" panose="020B0604030504040204" pitchFamily="34" charset="0"/>
              </a:rPr>
              <a:t>58,12% </a:t>
            </a:r>
            <a:r>
              <a:rPr lang="es-ES" sz="1100" dirty="0">
                <a:latin typeface="Verdana" panose="020B0604030504040204" pitchFamily="34" charset="0"/>
                <a:ea typeface="Verdana" panose="020B0604030504040204" pitchFamily="34" charset="0"/>
              </a:rPr>
              <a:t>pagado </a:t>
            </a:r>
            <a:endParaRPr lang="es-CO" sz="1100" dirty="0">
              <a:latin typeface="Verdana" panose="020B0604030504040204" pitchFamily="34" charset="0"/>
              <a:ea typeface="Verdana" panose="020B0604030504040204" pitchFamily="34" charset="0"/>
            </a:endParaRPr>
          </a:p>
        </p:txBody>
      </p:sp>
      <p:graphicFrame>
        <p:nvGraphicFramePr>
          <p:cNvPr id="5" name="Tabla 4">
            <a:extLst>
              <a:ext uri="{FF2B5EF4-FFF2-40B4-BE49-F238E27FC236}">
                <a16:creationId xmlns:a16="http://schemas.microsoft.com/office/drawing/2014/main" id="{B23319DB-3ED1-1BD0-BF60-BA93DE48F805}"/>
              </a:ext>
            </a:extLst>
          </p:cNvPr>
          <p:cNvGraphicFramePr>
            <a:graphicFrameLocks noGrp="1"/>
          </p:cNvGraphicFramePr>
          <p:nvPr>
            <p:extLst>
              <p:ext uri="{D42A27DB-BD31-4B8C-83A1-F6EECF244321}">
                <p14:modId xmlns:p14="http://schemas.microsoft.com/office/powerpoint/2010/main" val="3195783939"/>
              </p:ext>
            </p:extLst>
          </p:nvPr>
        </p:nvGraphicFramePr>
        <p:xfrm>
          <a:off x="865471" y="4329430"/>
          <a:ext cx="5867400" cy="1566337"/>
        </p:xfrm>
        <a:graphic>
          <a:graphicData uri="http://schemas.openxmlformats.org/drawingml/2006/table">
            <a:tbl>
              <a:tblPr>
                <a:tableStyleId>{5C22544A-7EE6-4342-B048-85BDC9FD1C3A}</a:tableStyleId>
              </a:tblPr>
              <a:tblGrid>
                <a:gridCol w="1600200">
                  <a:extLst>
                    <a:ext uri="{9D8B030D-6E8A-4147-A177-3AD203B41FA5}">
                      <a16:colId xmlns:a16="http://schemas.microsoft.com/office/drawing/2014/main" val="3751687876"/>
                    </a:ext>
                  </a:extLst>
                </a:gridCol>
                <a:gridCol w="1066800">
                  <a:extLst>
                    <a:ext uri="{9D8B030D-6E8A-4147-A177-3AD203B41FA5}">
                      <a16:colId xmlns:a16="http://schemas.microsoft.com/office/drawing/2014/main" val="294862027"/>
                    </a:ext>
                  </a:extLst>
                </a:gridCol>
                <a:gridCol w="1066800">
                  <a:extLst>
                    <a:ext uri="{9D8B030D-6E8A-4147-A177-3AD203B41FA5}">
                      <a16:colId xmlns:a16="http://schemas.microsoft.com/office/drawing/2014/main" val="3307983696"/>
                    </a:ext>
                  </a:extLst>
                </a:gridCol>
                <a:gridCol w="1066800">
                  <a:extLst>
                    <a:ext uri="{9D8B030D-6E8A-4147-A177-3AD203B41FA5}">
                      <a16:colId xmlns:a16="http://schemas.microsoft.com/office/drawing/2014/main" val="2836630432"/>
                    </a:ext>
                  </a:extLst>
                </a:gridCol>
                <a:gridCol w="1066800">
                  <a:extLst>
                    <a:ext uri="{9D8B030D-6E8A-4147-A177-3AD203B41FA5}">
                      <a16:colId xmlns:a16="http://schemas.microsoft.com/office/drawing/2014/main" val="1029687158"/>
                    </a:ext>
                  </a:extLst>
                </a:gridCol>
              </a:tblGrid>
              <a:tr h="381000">
                <a:tc>
                  <a:txBody>
                    <a:bodyPr/>
                    <a:lstStyle/>
                    <a:p>
                      <a:pPr marL="0" algn="ctr" defTabSz="914400" rtl="0" eaLnBrk="1" fontAlgn="ctr" latinLnBrk="0" hangingPunct="1">
                        <a:buNone/>
                      </a:pPr>
                      <a:endParaRPr lang="es-CO" sz="700" b="0" i="0" u="none" strike="noStrike" kern="1200" dirty="0">
                        <a:solidFill>
                          <a:srgbClr val="000000"/>
                        </a:solidFill>
                        <a:effectLst/>
                        <a:latin typeface="Montserrat" panose="00000500000000000000" pitchFamily="2" charset="0"/>
                        <a:ea typeface="+mn-ea"/>
                        <a:cs typeface="+mn-cs"/>
                      </a:endParaRPr>
                    </a:p>
                  </a:txBody>
                  <a:tcPr marL="6350" marR="6350" marT="6350" marB="0" anchor="ctr"/>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 Gastos de Personal </a:t>
                      </a:r>
                    </a:p>
                  </a:txBody>
                  <a:tcPr marL="6350" marR="6350" marT="6350" marB="0" anchor="ctr"/>
                </a:tc>
                <a:tc>
                  <a:txBody>
                    <a:bodyPr/>
                    <a:lstStyle/>
                    <a:p>
                      <a:pPr marL="0" algn="ctr" defTabSz="914400" rtl="0" eaLnBrk="1" fontAlgn="ctr" latinLnBrk="0" hangingPunct="1">
                        <a:buNone/>
                      </a:pPr>
                      <a:r>
                        <a:rPr lang="es-CO" sz="700" b="0" i="0" u="none" strike="noStrike" kern="1200">
                          <a:solidFill>
                            <a:srgbClr val="000000"/>
                          </a:solidFill>
                          <a:effectLst/>
                          <a:latin typeface="Montserrat" panose="00000500000000000000" pitchFamily="2" charset="0"/>
                          <a:ea typeface="+mn-ea"/>
                          <a:cs typeface="+mn-cs"/>
                        </a:rPr>
                        <a:t> Bienes y Servicios </a:t>
                      </a:r>
                    </a:p>
                  </a:txBody>
                  <a:tcPr marL="6350" marR="6350" marT="6350" marB="0" anchor="ctr"/>
                </a:tc>
                <a:tc>
                  <a:txBody>
                    <a:bodyPr/>
                    <a:lstStyle/>
                    <a:p>
                      <a:pPr marL="0" algn="ctr" defTabSz="914400" rtl="0" eaLnBrk="1" fontAlgn="ctr" latinLnBrk="0" hangingPunct="1">
                        <a:buNone/>
                      </a:pPr>
                      <a:r>
                        <a:rPr lang="es-CO" sz="700" b="0" i="0" u="none" strike="noStrike" kern="1200">
                          <a:solidFill>
                            <a:srgbClr val="000000"/>
                          </a:solidFill>
                          <a:effectLst/>
                          <a:latin typeface="Montserrat" panose="00000500000000000000" pitchFamily="2" charset="0"/>
                          <a:ea typeface="+mn-ea"/>
                          <a:cs typeface="+mn-cs"/>
                        </a:rPr>
                        <a:t> Transferencias Corrientes </a:t>
                      </a:r>
                    </a:p>
                  </a:txBody>
                  <a:tcPr marL="6350" marR="6350" marT="6350" marB="0" anchor="ctr"/>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 Gastos por tributos Multas, Sanciones e Intereses Mora </a:t>
                      </a:r>
                    </a:p>
                  </a:txBody>
                  <a:tcPr marL="6350" marR="6350" marT="6350" marB="0" anchor="ctr"/>
                </a:tc>
                <a:extLst>
                  <a:ext uri="{0D108BD9-81ED-4DB2-BD59-A6C34878D82A}">
                    <a16:rowId xmlns:a16="http://schemas.microsoft.com/office/drawing/2014/main" val="1326143181"/>
                  </a:ext>
                </a:extLst>
              </a:tr>
              <a:tr h="171450">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 APROPIACIÓN VIGENTE </a:t>
                      </a: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11.427.000.000</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18.044.005.300</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17.42.000.000</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2.81.000.000</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extLst>
                  <a:ext uri="{0D108BD9-81ED-4DB2-BD59-A6C34878D82A}">
                    <a16:rowId xmlns:a16="http://schemas.microsoft.com/office/drawing/2014/main" val="43195285"/>
                  </a:ext>
                </a:extLst>
              </a:tr>
              <a:tr h="171450">
                <a:tc>
                  <a:txBody>
                    <a:bodyPr/>
                    <a:lstStyle/>
                    <a:p>
                      <a:pPr marL="0" algn="ctr" defTabSz="914400" rtl="0" eaLnBrk="1" fontAlgn="ctr" latinLnBrk="0" hangingPunct="1">
                        <a:buNone/>
                      </a:pPr>
                      <a:r>
                        <a:rPr lang="es-CO" sz="700" b="0" i="0" u="none" strike="noStrike" kern="1200">
                          <a:solidFill>
                            <a:srgbClr val="000000"/>
                          </a:solidFill>
                          <a:effectLst/>
                          <a:latin typeface="Montserrat" panose="00000500000000000000" pitchFamily="2" charset="0"/>
                          <a:ea typeface="+mn-ea"/>
                          <a:cs typeface="+mn-cs"/>
                        </a:rPr>
                        <a:t> RECURSOS CONCEPTO PREVIO </a:t>
                      </a: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734.000.000</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tc>
                  <a:txBody>
                    <a:bodyPr/>
                    <a:lstStyle/>
                    <a:p>
                      <a:pPr marL="0" algn="ctr" defTabSz="914400" rtl="0" eaLnBrk="1" fontAlgn="ctr" latinLnBrk="0" hangingPunct="1">
                        <a:buNone/>
                      </a:pPr>
                      <a:endParaRPr lang="es-CO"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tc>
                  <a:txBody>
                    <a:bodyPr/>
                    <a:lstStyle/>
                    <a:p>
                      <a:pPr marL="0" algn="ctr" defTabSz="914400" rtl="0" eaLnBrk="1" fontAlgn="ctr" latinLnBrk="0" hangingPunct="1">
                        <a:buNone/>
                      </a:pPr>
                      <a:endParaRPr lang="es-CO"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tc>
                  <a:txBody>
                    <a:bodyPr/>
                    <a:lstStyle/>
                    <a:p>
                      <a:pPr marL="0" algn="ctr" defTabSz="914400" rtl="0" eaLnBrk="1" fontAlgn="ctr" latinLnBrk="0" hangingPunct="1">
                        <a:buNone/>
                      </a:pPr>
                      <a:endParaRPr lang="es-CO"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extLst>
                  <a:ext uri="{0D108BD9-81ED-4DB2-BD59-A6C34878D82A}">
                    <a16:rowId xmlns:a16="http://schemas.microsoft.com/office/drawing/2014/main" val="376592747"/>
                  </a:ext>
                </a:extLst>
              </a:tr>
              <a:tr h="171450">
                <a:tc>
                  <a:txBody>
                    <a:bodyPr/>
                    <a:lstStyle/>
                    <a:p>
                      <a:pPr marL="0" algn="ctr" defTabSz="914400" rtl="0" eaLnBrk="1" fontAlgn="ctr" latinLnBrk="0" hangingPunct="1">
                        <a:buNone/>
                      </a:pPr>
                      <a:r>
                        <a:rPr lang="es-CO" sz="700" b="0" i="0" u="none" strike="noStrike" kern="1200">
                          <a:solidFill>
                            <a:srgbClr val="000000"/>
                          </a:solidFill>
                          <a:effectLst/>
                          <a:latin typeface="Montserrat" panose="00000500000000000000" pitchFamily="2" charset="0"/>
                          <a:ea typeface="+mn-ea"/>
                          <a:cs typeface="+mn-cs"/>
                        </a:rPr>
                        <a:t> CDP </a:t>
                      </a: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11.427.000.000</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17.910.200.822,12</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63.541.000</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163.323.000</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extLst>
                  <a:ext uri="{0D108BD9-81ED-4DB2-BD59-A6C34878D82A}">
                    <a16:rowId xmlns:a16="http://schemas.microsoft.com/office/drawing/2014/main" val="3177284"/>
                  </a:ext>
                </a:extLst>
              </a:tr>
              <a:tr h="166797">
                <a:tc>
                  <a:txBody>
                    <a:bodyPr/>
                    <a:lstStyle/>
                    <a:p>
                      <a:pPr marL="0" algn="ctr" defTabSz="914400" rtl="0" eaLnBrk="1" fontAlgn="ctr" latinLnBrk="0" hangingPunct="1">
                        <a:buNone/>
                      </a:pPr>
                      <a:r>
                        <a:rPr lang="es-CO" sz="700" b="0" i="0" u="none" strike="noStrike" kern="1200">
                          <a:solidFill>
                            <a:srgbClr val="000000"/>
                          </a:solidFill>
                          <a:effectLst/>
                          <a:latin typeface="Montserrat" panose="00000500000000000000" pitchFamily="2" charset="0"/>
                          <a:ea typeface="+mn-ea"/>
                          <a:cs typeface="+mn-cs"/>
                        </a:rPr>
                        <a:t> APROPIACION DISPONIBLE </a:t>
                      </a: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                                    -   </a:t>
                      </a: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133.804.477,88</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1.678.459.000</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117.677.000</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extLst>
                  <a:ext uri="{0D108BD9-81ED-4DB2-BD59-A6C34878D82A}">
                    <a16:rowId xmlns:a16="http://schemas.microsoft.com/office/drawing/2014/main" val="3763261804"/>
                  </a:ext>
                </a:extLst>
              </a:tr>
              <a:tr h="0">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 COMPROMISOS </a:t>
                      </a: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7.199.504.098</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17.270.692.683,33</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35.871.404</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163.323.000</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extLst>
                  <a:ext uri="{0D108BD9-81ED-4DB2-BD59-A6C34878D82A}">
                    <a16:rowId xmlns:a16="http://schemas.microsoft.com/office/drawing/2014/main" val="3675476057"/>
                  </a:ext>
                </a:extLst>
              </a:tr>
              <a:tr h="171450">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 OBLIGACIONES </a:t>
                      </a: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7.197.980.631</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13.534.634.680,39</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17.372.080</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163.323.000</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extLst>
                  <a:ext uri="{0D108BD9-81ED-4DB2-BD59-A6C34878D82A}">
                    <a16:rowId xmlns:a16="http://schemas.microsoft.com/office/drawing/2014/main" val="3385623136"/>
                  </a:ext>
                </a:extLst>
              </a:tr>
              <a:tr h="202229">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 PAGOS </a:t>
                      </a: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7.014,106.034</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13.300.614.311,12</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tc>
                  <a:txBody>
                    <a:bodyPr/>
                    <a:lstStyle/>
                    <a:p>
                      <a:pPr marL="0" algn="ctr" defTabSz="914400" rtl="0" eaLnBrk="1" fontAlgn="ctr" latinLnBrk="0" hangingPunct="1">
                        <a:buNone/>
                      </a:pPr>
                      <a:r>
                        <a:rPr lang="es-CO" sz="700" b="0" i="0" u="none" strike="noStrike" kern="1200" dirty="0">
                          <a:solidFill>
                            <a:srgbClr val="000000"/>
                          </a:solidFill>
                          <a:effectLst/>
                          <a:latin typeface="Montserrat" panose="00000500000000000000" pitchFamily="2" charset="0"/>
                          <a:ea typeface="+mn-ea"/>
                          <a:cs typeface="+mn-cs"/>
                        </a:rPr>
                        <a:t>17.372.080</a:t>
                      </a:r>
                      <a:endParaRPr sz="700" b="0" i="0" u="none" strike="noStrike" kern="1200" dirty="0">
                        <a:solidFill>
                          <a:srgbClr val="000000"/>
                        </a:solidFill>
                        <a:effectLst/>
                        <a:latin typeface="Montserrat" panose="00000500000000000000" pitchFamily="2" charset="0"/>
                        <a:ea typeface="+mn-ea"/>
                        <a:cs typeface="+mn-cs"/>
                      </a:endParaRPr>
                    </a:p>
                  </a:txBody>
                  <a:tcPr marL="6350" marR="6350" marT="6350" marB="0" anchor="b"/>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s-CO" sz="700" b="0" i="0" u="none" strike="noStrike" kern="1200" dirty="0">
                        <a:solidFill>
                          <a:srgbClr val="000000"/>
                        </a:solidFill>
                        <a:effectLst/>
                        <a:latin typeface="Montserrat" panose="00000500000000000000" pitchFamily="2" charset="0"/>
                        <a:ea typeface="+mn-ea"/>
                        <a:cs typeface="+mn-cs"/>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s-CO" sz="700" b="0" i="0" u="none" strike="noStrike" kern="1200" dirty="0">
                          <a:solidFill>
                            <a:srgbClr val="000000"/>
                          </a:solidFill>
                          <a:effectLst/>
                          <a:latin typeface="Montserrat" panose="00000500000000000000" pitchFamily="2" charset="0"/>
                          <a:ea typeface="+mn-ea"/>
                          <a:cs typeface="+mn-cs"/>
                        </a:rPr>
                        <a:t>163.323.000</a:t>
                      </a:r>
                    </a:p>
                  </a:txBody>
                  <a:tcPr marL="6350" marR="6350" marT="6350" marB="0" anchor="b"/>
                </a:tc>
                <a:extLst>
                  <a:ext uri="{0D108BD9-81ED-4DB2-BD59-A6C34878D82A}">
                    <a16:rowId xmlns:a16="http://schemas.microsoft.com/office/drawing/2014/main" val="1036774289"/>
                  </a:ext>
                </a:extLst>
              </a:tr>
            </a:tbl>
          </a:graphicData>
        </a:graphic>
      </p:graphicFrame>
      <p:pic>
        <p:nvPicPr>
          <p:cNvPr id="9" name="Imagen 8">
            <a:extLst>
              <a:ext uri="{FF2B5EF4-FFF2-40B4-BE49-F238E27FC236}">
                <a16:creationId xmlns:a16="http://schemas.microsoft.com/office/drawing/2014/main" id="{CB218115-864A-18E2-6892-EE56B4361F42}"/>
              </a:ext>
            </a:extLst>
          </p:cNvPr>
          <p:cNvPicPr>
            <a:picLocks noChangeAspect="1"/>
          </p:cNvPicPr>
          <p:nvPr/>
        </p:nvPicPr>
        <p:blipFill>
          <a:blip r:embed="rId3"/>
          <a:stretch>
            <a:fillRect/>
          </a:stretch>
        </p:blipFill>
        <p:spPr>
          <a:xfrm>
            <a:off x="865471" y="1519178"/>
            <a:ext cx="5867400" cy="2653428"/>
          </a:xfrm>
          <a:prstGeom prst="rect">
            <a:avLst/>
          </a:prstGeom>
        </p:spPr>
      </p:pic>
    </p:spTree>
    <p:extLst>
      <p:ext uri="{BB962C8B-B14F-4D97-AF65-F5344CB8AC3E}">
        <p14:creationId xmlns:p14="http://schemas.microsoft.com/office/powerpoint/2010/main" val="3508192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38DDC-AA75-0EBC-C510-BD7AAFC6BCA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A11DE08-F1D7-2FB6-B35D-B8959CE064C8}"/>
              </a:ext>
            </a:extLst>
          </p:cNvPr>
          <p:cNvSpPr>
            <a:spLocks noGrp="1"/>
          </p:cNvSpPr>
          <p:nvPr>
            <p:ph type="title"/>
          </p:nvPr>
        </p:nvSpPr>
        <p:spPr>
          <a:xfrm>
            <a:off x="793662" y="386930"/>
            <a:ext cx="10066122" cy="1091082"/>
          </a:xfrm>
        </p:spPr>
        <p:txBody>
          <a:bodyPr vert="horz" lIns="91440" tIns="45720" rIns="91440" bIns="45720" rtlCol="0" anchor="b">
            <a:normAutofit/>
          </a:bodyPr>
          <a:lstStyle/>
          <a:p>
            <a:pPr algn="ctr"/>
            <a:r>
              <a:rPr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APROPIACIÓN VIGENTE – </a:t>
            </a:r>
            <a:r>
              <a:rPr sz="2400" b="1" dirty="0" err="1">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Detalle</a:t>
            </a:r>
            <a:r>
              <a:rPr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 Inversion</a:t>
            </a:r>
            <a:br>
              <a:rPr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br>
            <a:r>
              <a:rPr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PRESUPUESTO AÑO 2026 </a:t>
            </a:r>
            <a:r>
              <a:rPr lang="es-ES"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(Corte a 31/09/2026)</a:t>
            </a:r>
            <a:endParaRPr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endParaRPr>
          </a:p>
        </p:txBody>
      </p:sp>
      <p:sp>
        <p:nvSpPr>
          <p:cNvPr id="6" name="Marcador de contenido 2">
            <a:extLst>
              <a:ext uri="{FF2B5EF4-FFF2-40B4-BE49-F238E27FC236}">
                <a16:creationId xmlns:a16="http://schemas.microsoft.com/office/drawing/2014/main" id="{884396DD-8750-A08A-6CC2-AD5590E39D55}"/>
              </a:ext>
            </a:extLst>
          </p:cNvPr>
          <p:cNvSpPr txBox="1">
            <a:spLocks/>
          </p:cNvSpPr>
          <p:nvPr/>
        </p:nvSpPr>
        <p:spPr>
          <a:xfrm>
            <a:off x="6900237" y="1982885"/>
            <a:ext cx="4470654" cy="349927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ANALISIS</a:t>
            </a:r>
            <a:r>
              <a:rPr lang="es-ES" sz="2400" b="1" dirty="0">
                <a:solidFill>
                  <a:schemeClr val="accent3">
                    <a:lumMod val="75000"/>
                  </a:schemeClr>
                </a:solidFill>
                <a:latin typeface="Verdana" panose="020B0604030504040204" pitchFamily="34" charset="0"/>
                <a:ea typeface="Verdana" panose="020B0604030504040204" pitchFamily="34" charset="0"/>
              </a:rPr>
              <a:t>: </a:t>
            </a:r>
          </a:p>
          <a:p>
            <a:pPr algn="just">
              <a:buFont typeface="Wingdings" panose="05000000000000000000" pitchFamily="2" charset="2"/>
              <a:buChar char="ü"/>
            </a:pPr>
            <a:r>
              <a:rPr lang="es-ES" sz="1400" dirty="0">
                <a:latin typeface="Verdana" panose="020B0604030504040204" pitchFamily="34" charset="0"/>
                <a:ea typeface="Verdana" panose="020B0604030504040204" pitchFamily="34" charset="0"/>
              </a:rPr>
              <a:t>97% comprometido vs  20% pagado</a:t>
            </a:r>
          </a:p>
        </p:txBody>
      </p:sp>
      <p:pic>
        <p:nvPicPr>
          <p:cNvPr id="12" name="Imagen 11">
            <a:extLst>
              <a:ext uri="{FF2B5EF4-FFF2-40B4-BE49-F238E27FC236}">
                <a16:creationId xmlns:a16="http://schemas.microsoft.com/office/drawing/2014/main" id="{7E571B2A-A02F-A6DE-7B8E-D29F16C7D7D4}"/>
              </a:ext>
            </a:extLst>
          </p:cNvPr>
          <p:cNvPicPr>
            <a:picLocks noChangeAspect="1"/>
          </p:cNvPicPr>
          <p:nvPr/>
        </p:nvPicPr>
        <p:blipFill>
          <a:blip r:embed="rId2"/>
          <a:stretch>
            <a:fillRect/>
          </a:stretch>
        </p:blipFill>
        <p:spPr>
          <a:xfrm>
            <a:off x="1157914" y="2138160"/>
            <a:ext cx="5096586" cy="2905530"/>
          </a:xfrm>
          <a:prstGeom prst="rect">
            <a:avLst/>
          </a:prstGeom>
        </p:spPr>
      </p:pic>
    </p:spTree>
    <p:extLst>
      <p:ext uri="{BB962C8B-B14F-4D97-AF65-F5344CB8AC3E}">
        <p14:creationId xmlns:p14="http://schemas.microsoft.com/office/powerpoint/2010/main" val="2224199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0D5E9-35BE-51F7-AEC1-F94113816DD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A7316B4F-3C66-3851-7312-3C306C537D22}"/>
              </a:ext>
            </a:extLst>
          </p:cNvPr>
          <p:cNvSpPr>
            <a:spLocks noGrp="1"/>
          </p:cNvSpPr>
          <p:nvPr>
            <p:ph type="title"/>
          </p:nvPr>
        </p:nvSpPr>
        <p:spPr>
          <a:xfrm>
            <a:off x="793662" y="386930"/>
            <a:ext cx="10066122" cy="540410"/>
          </a:xfrm>
        </p:spPr>
        <p:txBody>
          <a:bodyPr vert="horz" lIns="91440" tIns="45720" rIns="91440" bIns="45720" rtlCol="0" anchor="b">
            <a:normAutofit/>
          </a:bodyPr>
          <a:lstStyle/>
          <a:p>
            <a:pPr algn="ctr"/>
            <a:r>
              <a:rPr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t>RESERVAS </a:t>
            </a:r>
            <a:r>
              <a:rPr lang="es-CO"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t>PRESUPUESTALES </a:t>
            </a:r>
            <a:r>
              <a:rPr lang="es-ES"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rPr>
              <a:t>(Corte a 31/09/2026)</a:t>
            </a:r>
            <a:endParaRPr sz="2400" b="1" dirty="0">
              <a:solidFill>
                <a:schemeClr val="accent4">
                  <a:lumMod val="75000"/>
                </a:schemeClr>
              </a:solidFill>
              <a:effectLst>
                <a:outerShdw blurRad="38100" dist="38100" dir="2700000" algn="tl">
                  <a:srgbClr val="000000">
                    <a:alpha val="43137"/>
                  </a:srgbClr>
                </a:outerShdw>
              </a:effectLst>
              <a:latin typeface="Montserrat" panose="00000500000000000000" pitchFamily="2" charset="0"/>
            </a:endParaRPr>
          </a:p>
        </p:txBody>
      </p:sp>
      <p:sp>
        <p:nvSpPr>
          <p:cNvPr id="4" name="Marcador de contenido 2">
            <a:extLst>
              <a:ext uri="{FF2B5EF4-FFF2-40B4-BE49-F238E27FC236}">
                <a16:creationId xmlns:a16="http://schemas.microsoft.com/office/drawing/2014/main" id="{C053F37E-ECE3-B38D-B7FF-5B304AF95B8D}"/>
              </a:ext>
            </a:extLst>
          </p:cNvPr>
          <p:cNvSpPr txBox="1">
            <a:spLocks/>
          </p:cNvSpPr>
          <p:nvPr/>
        </p:nvSpPr>
        <p:spPr>
          <a:xfrm>
            <a:off x="6587069" y="2052734"/>
            <a:ext cx="5137709" cy="374796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11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cs typeface="+mj-cs"/>
              </a:rPr>
              <a:t>ANALISIS: </a:t>
            </a:r>
          </a:p>
          <a:p>
            <a:pPr>
              <a:lnSpc>
                <a:spcPct val="110000"/>
              </a:lnSpc>
            </a:pPr>
            <a:r>
              <a:rPr lang="es-CO" sz="1100" dirty="0">
                <a:latin typeface="Verdana" panose="020B0604030504040204" pitchFamily="34" charset="0"/>
                <a:ea typeface="Verdana" panose="020B0604030504040204" pitchFamily="34" charset="0"/>
              </a:rPr>
              <a:t>La entidad constituyó reservas presupuestales al 31 de diciembre de 2025 por un valor total de $519.603.543,75.</a:t>
            </a:r>
          </a:p>
          <a:p>
            <a:pPr>
              <a:lnSpc>
                <a:spcPct val="110000"/>
              </a:lnSpc>
            </a:pPr>
            <a:r>
              <a:rPr lang="es-CO" sz="1100" dirty="0">
                <a:latin typeface="Verdana" panose="020B0604030504040204" pitchFamily="34" charset="0"/>
                <a:ea typeface="Verdana" panose="020B0604030504040204" pitchFamily="34" charset="0"/>
              </a:rPr>
              <a:t>Con corte al mes de septiembre de 2026, se ha ejecutado un valor de $ 334.046.447,65, equivalente al 64,29 % del total de las reservas constituidas.</a:t>
            </a:r>
          </a:p>
          <a:p>
            <a:pPr>
              <a:lnSpc>
                <a:spcPct val="110000"/>
              </a:lnSpc>
            </a:pPr>
            <a:r>
              <a:rPr lang="es-CO" sz="1100" dirty="0">
                <a:latin typeface="Verdana" panose="020B0604030504040204" pitchFamily="34" charset="0"/>
                <a:ea typeface="Verdana" panose="020B0604030504040204" pitchFamily="34" charset="0"/>
              </a:rPr>
              <a:t>Como resultado de las mesas de trabajo y del seguimiento realizado por el Grupo de Recursos Financieros con las diferentes áreas de la entidad, se han gestionado cancelaciones de reservas por un valor de $ 168.881.649,55, correspondientes al 32,50 % del total.</a:t>
            </a:r>
          </a:p>
          <a:p>
            <a:pPr>
              <a:lnSpc>
                <a:spcPct val="110000"/>
              </a:lnSpc>
            </a:pPr>
            <a:r>
              <a:rPr lang="es-CO" sz="1100" dirty="0">
                <a:latin typeface="Verdana" panose="020B0604030504040204" pitchFamily="34" charset="0"/>
                <a:ea typeface="Verdana" panose="020B0604030504040204" pitchFamily="34" charset="0"/>
              </a:rPr>
              <a:t>Por otra parte, se encuentran en proceso de revisión contractual y documental reservas por valor de $185.557.096,10, que representan el 35,71% del total constituido</a:t>
            </a:r>
            <a:endParaRPr sz="1100" dirty="0">
              <a:latin typeface="Verdana" panose="020B0604030504040204" pitchFamily="34" charset="0"/>
              <a:ea typeface="Verdana" panose="020B0604030504040204" pitchFamily="34" charset="0"/>
            </a:endParaRPr>
          </a:p>
        </p:txBody>
      </p:sp>
      <p:sp>
        <p:nvSpPr>
          <p:cNvPr id="9" name="Marcador de contenido 2">
            <a:extLst>
              <a:ext uri="{FF2B5EF4-FFF2-40B4-BE49-F238E27FC236}">
                <a16:creationId xmlns:a16="http://schemas.microsoft.com/office/drawing/2014/main" id="{423F2D8D-59A4-CDA3-A8B1-F9DE15528853}"/>
              </a:ext>
            </a:extLst>
          </p:cNvPr>
          <p:cNvSpPr txBox="1">
            <a:spLocks/>
          </p:cNvSpPr>
          <p:nvPr/>
        </p:nvSpPr>
        <p:spPr>
          <a:xfrm>
            <a:off x="1062938" y="830424"/>
            <a:ext cx="9909861" cy="1126758"/>
          </a:xfrm>
          <a:prstGeom prst="rect">
            <a:avLst/>
          </a:prstGeom>
        </p:spPr>
        <p:txBody>
          <a:bodyPr vert="horz" lIns="91440" tIns="45720" rIns="91440" bIns="45720" rtlCol="0" anchor="ctr">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ES" sz="4400" b="1" dirty="0">
              <a:solidFill>
                <a:schemeClr val="accent3">
                  <a:lumMod val="75000"/>
                </a:schemeClr>
              </a:solidFill>
              <a:latin typeface="Verdana" panose="020B0604030504040204" pitchFamily="34" charset="0"/>
              <a:ea typeface="Verdana" panose="020B0604030504040204" pitchFamily="34" charset="0"/>
            </a:endParaRPr>
          </a:p>
          <a:p>
            <a:pPr marL="0" indent="0" algn="just">
              <a:buFont typeface="Arial" panose="020B0604020202020204" pitchFamily="34" charset="0"/>
              <a:buNone/>
            </a:pPr>
            <a:r>
              <a:rPr lang="es-ES" sz="4400" b="1" dirty="0">
                <a:solidFill>
                  <a:schemeClr val="accent3">
                    <a:lumMod val="75000"/>
                  </a:schemeClr>
                </a:solidFill>
                <a:latin typeface="Verdana" panose="020B0604030504040204" pitchFamily="34" charset="0"/>
                <a:ea typeface="Verdana" panose="020B0604030504040204" pitchFamily="34" charset="0"/>
              </a:rPr>
              <a:t>CONCEPTO GENERAL: </a:t>
            </a:r>
          </a:p>
          <a:p>
            <a:pPr marL="0" indent="0" algn="just">
              <a:buFont typeface="Arial" panose="020B0604020202020204" pitchFamily="34" charset="0"/>
              <a:buNone/>
            </a:pPr>
            <a:r>
              <a:rPr lang="es-MX" sz="4400" dirty="0">
                <a:latin typeface="Verdana" panose="020B0604030504040204" pitchFamily="34" charset="0"/>
                <a:ea typeface="Verdana" panose="020B0604030504040204" pitchFamily="34" charset="0"/>
              </a:rPr>
              <a:t>La constitución de la reserva presupuestal obedece a los tiempos asociados al cierre contractual y a la finalización de los plazos de ejecución, lo cual limito la culminación de las actuaciones administrativas y presupuestales necesarias para efectuar el pago dentro de la vigencia fiscal 2025, pese a las obligaciones contractuales se encontraban debidamente ejecutadas.. En concordancia con lo dispuesto en el Art. 89 del Decreto 111 de 1996 – Estatuto orgánico del presupuesto, al cierre de la vigencia fiscal corresponde a cada órgano constituir las reservas presupuestales respectos de los compromisos legalmente adquiridos y no cancelados al 31 de diciembre, los cuales deberían destinarse exclusivamente al pago de las obligaciones que les dieron origen. </a:t>
            </a:r>
            <a:endParaRPr lang="es-CO" sz="4400" dirty="0">
              <a:latin typeface="Verdana" panose="020B0604030504040204" pitchFamily="34" charset="0"/>
              <a:ea typeface="Verdana" panose="020B0604030504040204" pitchFamily="34" charset="0"/>
            </a:endParaRPr>
          </a:p>
        </p:txBody>
      </p:sp>
      <p:graphicFrame>
        <p:nvGraphicFramePr>
          <p:cNvPr id="3" name="Tabla 2">
            <a:extLst>
              <a:ext uri="{FF2B5EF4-FFF2-40B4-BE49-F238E27FC236}">
                <a16:creationId xmlns:a16="http://schemas.microsoft.com/office/drawing/2014/main" id="{313A9BCE-7D66-C5F8-DA80-5D4CCE06A6B8}"/>
              </a:ext>
            </a:extLst>
          </p:cNvPr>
          <p:cNvGraphicFramePr>
            <a:graphicFrameLocks noGrp="1"/>
          </p:cNvGraphicFramePr>
          <p:nvPr>
            <p:extLst>
              <p:ext uri="{D42A27DB-BD31-4B8C-83A1-F6EECF244321}">
                <p14:modId xmlns:p14="http://schemas.microsoft.com/office/powerpoint/2010/main" val="30820425"/>
              </p:ext>
            </p:extLst>
          </p:nvPr>
        </p:nvGraphicFramePr>
        <p:xfrm>
          <a:off x="1142093" y="5058002"/>
          <a:ext cx="4462840" cy="513066"/>
        </p:xfrm>
        <a:graphic>
          <a:graphicData uri="http://schemas.openxmlformats.org/drawingml/2006/table">
            <a:tbl>
              <a:tblPr>
                <a:tableStyleId>{5C22544A-7EE6-4342-B048-85BDC9FD1C3A}</a:tableStyleId>
              </a:tblPr>
              <a:tblGrid>
                <a:gridCol w="2955774">
                  <a:extLst>
                    <a:ext uri="{9D8B030D-6E8A-4147-A177-3AD203B41FA5}">
                      <a16:colId xmlns:a16="http://schemas.microsoft.com/office/drawing/2014/main" val="3906924580"/>
                    </a:ext>
                  </a:extLst>
                </a:gridCol>
                <a:gridCol w="1507066">
                  <a:extLst>
                    <a:ext uri="{9D8B030D-6E8A-4147-A177-3AD203B41FA5}">
                      <a16:colId xmlns:a16="http://schemas.microsoft.com/office/drawing/2014/main" val="3590510064"/>
                    </a:ext>
                  </a:extLst>
                </a:gridCol>
              </a:tblGrid>
              <a:tr h="256533">
                <a:tc>
                  <a:txBody>
                    <a:bodyPr/>
                    <a:lstStyle/>
                    <a:p>
                      <a:pPr algn="l" fontAlgn="b">
                        <a:buNone/>
                      </a:pPr>
                      <a:r>
                        <a:rPr lang="es-CO" sz="1100" u="none" strike="noStrike">
                          <a:effectLst/>
                          <a:latin typeface="Montserrat" panose="00000500000000000000" pitchFamily="2" charset="0"/>
                        </a:rPr>
                        <a:t>Total reservas ejecutas</a:t>
                      </a:r>
                      <a:endParaRPr lang="es-CO" sz="1100" b="0" i="0" u="none" strike="noStrike">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1100" dirty="0">
                          <a:latin typeface="Montserrat" panose="00000500000000000000" pitchFamily="2" charset="0"/>
                        </a:rPr>
                        <a:t>334.046.447,65</a:t>
                      </a:r>
                      <a:endParaRPr lang="es-CO" sz="1100" b="0" i="0" u="none" strike="noStrike" dirty="0">
                        <a:solidFill>
                          <a:srgbClr val="000000"/>
                        </a:solidFill>
                        <a:effectLst/>
                        <a:latin typeface="Montserrat" panose="00000500000000000000" pitchFamily="2" charset="0"/>
                      </a:endParaRPr>
                    </a:p>
                  </a:txBody>
                  <a:tcPr marL="6350" marR="6350" marT="6350" marB="0" anchor="b"/>
                </a:tc>
                <a:extLst>
                  <a:ext uri="{0D108BD9-81ED-4DB2-BD59-A6C34878D82A}">
                    <a16:rowId xmlns:a16="http://schemas.microsoft.com/office/drawing/2014/main" val="952533893"/>
                  </a:ext>
                </a:extLst>
              </a:tr>
              <a:tr h="256533">
                <a:tc>
                  <a:txBody>
                    <a:bodyPr/>
                    <a:lstStyle/>
                    <a:p>
                      <a:pPr algn="l" fontAlgn="b">
                        <a:buNone/>
                      </a:pPr>
                      <a:r>
                        <a:rPr lang="es-CO" sz="1100" u="none" strike="noStrike" dirty="0">
                          <a:effectLst/>
                          <a:latin typeface="Montserrat" panose="00000500000000000000" pitchFamily="2" charset="0"/>
                        </a:rPr>
                        <a:t>Total reservas por ejecutar</a:t>
                      </a:r>
                      <a:endParaRPr lang="es-CO" sz="1100" b="0" i="0" u="none" strike="noStrike" dirty="0">
                        <a:solidFill>
                          <a:srgbClr val="000000"/>
                        </a:solidFill>
                        <a:effectLst/>
                        <a:latin typeface="Montserrat" panose="00000500000000000000" pitchFamily="2" charset="0"/>
                      </a:endParaRPr>
                    </a:p>
                  </a:txBody>
                  <a:tcPr marL="6350" marR="6350" marT="6350" marB="0" anchor="b"/>
                </a:tc>
                <a:tc>
                  <a:txBody>
                    <a:bodyPr/>
                    <a:lstStyle/>
                    <a:p>
                      <a:pPr algn="r" fontAlgn="b">
                        <a:buNone/>
                      </a:pPr>
                      <a:r>
                        <a:rPr lang="es-CO" sz="1100" u="none" strike="noStrike" dirty="0">
                          <a:effectLst/>
                          <a:latin typeface="Montserrat" panose="00000500000000000000" pitchFamily="2" charset="0"/>
                        </a:rPr>
                        <a:t>   </a:t>
                      </a:r>
                      <a:r>
                        <a:rPr lang="es-CO" sz="1100" dirty="0">
                          <a:latin typeface="Montserrat" panose="00000500000000000000" pitchFamily="2" charset="0"/>
                        </a:rPr>
                        <a:t>185.557.096,10</a:t>
                      </a:r>
                      <a:endParaRPr lang="es-CO" sz="1100" b="0" i="0" u="none" strike="noStrike" dirty="0">
                        <a:solidFill>
                          <a:srgbClr val="000000"/>
                        </a:solidFill>
                        <a:effectLst/>
                        <a:latin typeface="Montserrat" panose="00000500000000000000" pitchFamily="2" charset="0"/>
                      </a:endParaRPr>
                    </a:p>
                  </a:txBody>
                  <a:tcPr marL="6350" marR="6350" marT="6350" marB="0" anchor="b"/>
                </a:tc>
                <a:extLst>
                  <a:ext uri="{0D108BD9-81ED-4DB2-BD59-A6C34878D82A}">
                    <a16:rowId xmlns:a16="http://schemas.microsoft.com/office/drawing/2014/main" val="148732206"/>
                  </a:ext>
                </a:extLst>
              </a:tr>
            </a:tbl>
          </a:graphicData>
        </a:graphic>
      </p:graphicFrame>
      <p:pic>
        <p:nvPicPr>
          <p:cNvPr id="10" name="Imagen 9">
            <a:extLst>
              <a:ext uri="{FF2B5EF4-FFF2-40B4-BE49-F238E27FC236}">
                <a16:creationId xmlns:a16="http://schemas.microsoft.com/office/drawing/2014/main" id="{27E4E151-2F1A-E47C-0C69-7869A1389E27}"/>
              </a:ext>
            </a:extLst>
          </p:cNvPr>
          <p:cNvPicPr>
            <a:picLocks noChangeAspect="1"/>
          </p:cNvPicPr>
          <p:nvPr/>
        </p:nvPicPr>
        <p:blipFill>
          <a:blip r:embed="rId2"/>
          <a:stretch>
            <a:fillRect/>
          </a:stretch>
        </p:blipFill>
        <p:spPr>
          <a:xfrm>
            <a:off x="1045776" y="1957182"/>
            <a:ext cx="4915586" cy="2943636"/>
          </a:xfrm>
          <a:prstGeom prst="rect">
            <a:avLst/>
          </a:prstGeom>
        </p:spPr>
      </p:pic>
    </p:spTree>
    <p:extLst>
      <p:ext uri="{BB962C8B-B14F-4D97-AF65-F5344CB8AC3E}">
        <p14:creationId xmlns:p14="http://schemas.microsoft.com/office/powerpoint/2010/main" val="2892225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1970C-0A3A-A355-8014-F8E4AE25A301}"/>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D3DCEC7-D1DB-8A32-C5E9-26E743F3252A}"/>
              </a:ext>
            </a:extLst>
          </p:cNvPr>
          <p:cNvSpPr>
            <a:spLocks noGrp="1"/>
          </p:cNvSpPr>
          <p:nvPr>
            <p:ph type="title"/>
          </p:nvPr>
        </p:nvSpPr>
        <p:spPr>
          <a:xfrm>
            <a:off x="793662" y="386930"/>
            <a:ext cx="10066122" cy="459737"/>
          </a:xfrm>
        </p:spPr>
        <p:txBody>
          <a:bodyPr vert="horz" lIns="91440" tIns="45720" rIns="91440" bIns="45720" rtlCol="0" anchor="b">
            <a:normAutofit/>
          </a:bodyPr>
          <a:lstStyle/>
          <a:p>
            <a:pPr algn="ctr"/>
            <a:r>
              <a:rPr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CUENTAS POR PAGAR </a:t>
            </a:r>
            <a:r>
              <a:rPr lang="es-ES"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(Corte a 31/09/2026)</a:t>
            </a:r>
            <a:endParaRPr sz="2400" b="1" dirty="0">
              <a:latin typeface="Verdana" panose="020B0604030504040204" pitchFamily="34" charset="0"/>
              <a:ea typeface="Verdana" panose="020B0604030504040204" pitchFamily="34" charset="0"/>
            </a:endParaRPr>
          </a:p>
        </p:txBody>
      </p:sp>
      <p:sp>
        <p:nvSpPr>
          <p:cNvPr id="3" name="Marcador de contenido 2">
            <a:extLst>
              <a:ext uri="{FF2B5EF4-FFF2-40B4-BE49-F238E27FC236}">
                <a16:creationId xmlns:a16="http://schemas.microsoft.com/office/drawing/2014/main" id="{E3715F13-A9BD-1AD4-B79B-6A3AC61F12B4}"/>
              </a:ext>
            </a:extLst>
          </p:cNvPr>
          <p:cNvSpPr>
            <a:spLocks noGrp="1"/>
          </p:cNvSpPr>
          <p:nvPr>
            <p:ph idx="1"/>
          </p:nvPr>
        </p:nvSpPr>
        <p:spPr>
          <a:xfrm>
            <a:off x="1752600" y="936078"/>
            <a:ext cx="8348133" cy="426852"/>
          </a:xfrm>
        </p:spPr>
        <p:txBody>
          <a:bodyPr anchor="ctr">
            <a:noAutofit/>
          </a:bodyPr>
          <a:lstStyle/>
          <a:p>
            <a:pPr marL="0" indent="0" algn="just">
              <a:buNone/>
            </a:pPr>
            <a:r>
              <a:rPr lang="es-ES" sz="1000" b="1" dirty="0">
                <a:solidFill>
                  <a:schemeClr val="accent3">
                    <a:lumMod val="75000"/>
                  </a:schemeClr>
                </a:solidFill>
                <a:latin typeface="Verdana" panose="020B0604030504040204" pitchFamily="34" charset="0"/>
                <a:ea typeface="Verdana" panose="020B0604030504040204" pitchFamily="34" charset="0"/>
              </a:rPr>
              <a:t>CONCEPTO GENERAL: </a:t>
            </a:r>
            <a:r>
              <a:rPr lang="es-MX" sz="1000" dirty="0">
                <a:latin typeface="Verdana" panose="020B0604030504040204" pitchFamily="34" charset="0"/>
                <a:ea typeface="Verdana" panose="020B0604030504040204" pitchFamily="34" charset="0"/>
              </a:rPr>
              <a:t>Las cuentas por pagar corresponden a obligaciones legalmente contraídas y causadas, es decir, aquellas en las que: Ya existe un compromiso previo (contrato, orden, acto administrativo), y el bien o servicio fue efectivamente recibido a satisfacción</a:t>
            </a:r>
            <a:endParaRPr lang="es-CO" sz="1000" dirty="0">
              <a:latin typeface="Verdana" panose="020B0604030504040204" pitchFamily="34" charset="0"/>
              <a:ea typeface="Verdana" panose="020B0604030504040204" pitchFamily="34" charset="0"/>
            </a:endParaRPr>
          </a:p>
        </p:txBody>
      </p:sp>
      <p:sp>
        <p:nvSpPr>
          <p:cNvPr id="5" name="Marcador de contenido 2">
            <a:extLst>
              <a:ext uri="{FF2B5EF4-FFF2-40B4-BE49-F238E27FC236}">
                <a16:creationId xmlns:a16="http://schemas.microsoft.com/office/drawing/2014/main" id="{5FAB15A3-10A3-53AD-8B95-F01FB9A7FBD0}"/>
              </a:ext>
            </a:extLst>
          </p:cNvPr>
          <p:cNvSpPr txBox="1">
            <a:spLocks/>
          </p:cNvSpPr>
          <p:nvPr/>
        </p:nvSpPr>
        <p:spPr>
          <a:xfrm>
            <a:off x="1349829" y="4146331"/>
            <a:ext cx="8750904" cy="1666640"/>
          </a:xfrm>
          <a:prstGeom prst="rect">
            <a:avLst/>
          </a:prstGeom>
        </p:spPr>
        <p:txBody>
          <a:bodyPr vert="horz" lIns="91440" tIns="45720" rIns="91440" bIns="45720" rtlCol="0" anchor="ctr">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sz="20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ANALISIS</a:t>
            </a:r>
            <a:r>
              <a:rPr lang="es-ES" sz="2000" b="1" dirty="0">
                <a:solidFill>
                  <a:schemeClr val="accent3">
                    <a:lumMod val="75000"/>
                  </a:schemeClr>
                </a:solidFill>
                <a:latin typeface="Verdana" panose="020B0604030504040204" pitchFamily="34" charset="0"/>
                <a:ea typeface="Verdana" panose="020B0604030504040204" pitchFamily="34" charset="0"/>
              </a:rPr>
              <a:t>:</a:t>
            </a:r>
            <a:r>
              <a:rPr lang="es-ES" sz="1400" b="1" dirty="0">
                <a:solidFill>
                  <a:schemeClr val="accent3">
                    <a:lumMod val="75000"/>
                  </a:schemeClr>
                </a:solidFill>
                <a:latin typeface="Verdana" panose="020B0604030504040204" pitchFamily="34" charset="0"/>
                <a:ea typeface="Verdana" panose="020B0604030504040204" pitchFamily="34" charset="0"/>
              </a:rPr>
              <a:t> </a:t>
            </a:r>
          </a:p>
          <a:p>
            <a:pPr algn="just"/>
            <a:r>
              <a:rPr lang="es-CO" dirty="0">
                <a:latin typeface="Verdana" panose="020B0604030504040204" pitchFamily="34" charset="0"/>
                <a:ea typeface="Verdana" panose="020B0604030504040204" pitchFamily="34" charset="0"/>
              </a:rPr>
              <a:t>La entidad constituyó cuentas por pagar al 31 de diciembre de 2025 por un valor total de $380.177.176,96.</a:t>
            </a:r>
          </a:p>
          <a:p>
            <a:pPr algn="just"/>
            <a:r>
              <a:rPr lang="es-CO" dirty="0">
                <a:latin typeface="Verdana" panose="020B0604030504040204" pitchFamily="34" charset="0"/>
                <a:ea typeface="Verdana" panose="020B0604030504040204" pitchFamily="34" charset="0"/>
              </a:rPr>
              <a:t>Con corte al 31 de agosto de 2026, se han efectuado pagos por un valor de $366.777.175,96, lo que representa un 95,69 % del total de las cuentas por pagar constituidas.</a:t>
            </a:r>
          </a:p>
          <a:p>
            <a:pPr algn="just"/>
            <a:r>
              <a:rPr lang="es-CO" dirty="0">
                <a:latin typeface="Verdana" panose="020B0604030504040204" pitchFamily="34" charset="0"/>
                <a:ea typeface="Verdana" panose="020B0604030504040204" pitchFamily="34" charset="0"/>
              </a:rPr>
              <a:t>Al cierre del periodo, permanecen pendientes de pago dos (2) cuentas por pagar correspondientes a la contratista GARCÍA CRUZ PAULA ROXANA. Estas obligaciones no han podido ser tramitadas debido a que, a la fecha del presente informe, no se cuenta con la autorización de pago por parte de la Secretaría General, requisito indispensable para continuar con el proceso de pago, lo que representa un 4,31%.</a:t>
            </a:r>
          </a:p>
        </p:txBody>
      </p:sp>
      <p:pic>
        <p:nvPicPr>
          <p:cNvPr id="9" name="Imagen 8">
            <a:extLst>
              <a:ext uri="{FF2B5EF4-FFF2-40B4-BE49-F238E27FC236}">
                <a16:creationId xmlns:a16="http://schemas.microsoft.com/office/drawing/2014/main" id="{71ADA06C-1A60-4A81-A71C-BC2EEDF1FB0C}"/>
              </a:ext>
            </a:extLst>
          </p:cNvPr>
          <p:cNvPicPr>
            <a:picLocks noChangeAspect="1"/>
          </p:cNvPicPr>
          <p:nvPr/>
        </p:nvPicPr>
        <p:blipFill>
          <a:blip r:embed="rId2"/>
          <a:stretch>
            <a:fillRect/>
          </a:stretch>
        </p:blipFill>
        <p:spPr>
          <a:xfrm>
            <a:off x="6952019" y="2524762"/>
            <a:ext cx="3907765" cy="459737"/>
          </a:xfrm>
          <a:prstGeom prst="rect">
            <a:avLst/>
          </a:prstGeom>
        </p:spPr>
      </p:pic>
      <p:pic>
        <p:nvPicPr>
          <p:cNvPr id="7" name="Imagen 6">
            <a:extLst>
              <a:ext uri="{FF2B5EF4-FFF2-40B4-BE49-F238E27FC236}">
                <a16:creationId xmlns:a16="http://schemas.microsoft.com/office/drawing/2014/main" id="{F239DBE6-69DE-4709-2836-3DDC12636B95}"/>
              </a:ext>
            </a:extLst>
          </p:cNvPr>
          <p:cNvPicPr>
            <a:picLocks noChangeAspect="1"/>
          </p:cNvPicPr>
          <p:nvPr/>
        </p:nvPicPr>
        <p:blipFill>
          <a:blip r:embed="rId3"/>
          <a:stretch>
            <a:fillRect/>
          </a:stretch>
        </p:blipFill>
        <p:spPr>
          <a:xfrm>
            <a:off x="1332216" y="1480215"/>
            <a:ext cx="5173999" cy="2666115"/>
          </a:xfrm>
          <a:prstGeom prst="rect">
            <a:avLst/>
          </a:prstGeom>
        </p:spPr>
      </p:pic>
    </p:spTree>
    <p:extLst>
      <p:ext uri="{BB962C8B-B14F-4D97-AF65-F5344CB8AC3E}">
        <p14:creationId xmlns:p14="http://schemas.microsoft.com/office/powerpoint/2010/main" val="2821541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BCBE6-EC4D-36E7-8A5A-93F5E474AA0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4A66219E-FBCE-F8A1-B352-76B9DD9661F9}"/>
              </a:ext>
            </a:extLst>
          </p:cNvPr>
          <p:cNvSpPr>
            <a:spLocks noGrp="1"/>
          </p:cNvSpPr>
          <p:nvPr>
            <p:ph type="title"/>
          </p:nvPr>
        </p:nvSpPr>
        <p:spPr>
          <a:xfrm>
            <a:off x="793662" y="386930"/>
            <a:ext cx="10066122" cy="1112686"/>
          </a:xfrm>
        </p:spPr>
        <p:txBody>
          <a:bodyPr vert="horz" lIns="91440" tIns="45720" rIns="91440" bIns="45720" rtlCol="0" anchor="b">
            <a:normAutofit/>
          </a:bodyPr>
          <a:lstStyle/>
          <a:p>
            <a:pPr algn="ctr"/>
            <a:r>
              <a:rPr lang="es-ES"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COMENTARIOS FINALES</a:t>
            </a:r>
            <a:br>
              <a:rPr lang="es-ES"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br>
            <a:r>
              <a:rPr lang="es-ES"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rPr>
              <a:t>PROCESO DE GESTION FINANCIERA</a:t>
            </a:r>
            <a:endParaRPr lang="es-CO" sz="2400" b="1" dirty="0">
              <a:solidFill>
                <a:schemeClr val="accent4">
                  <a:lumMod val="75000"/>
                </a:schemeClr>
              </a:solidFill>
              <a:effectLst>
                <a:outerShdw blurRad="38100" dist="38100" dir="2700000" algn="tl">
                  <a:srgbClr val="000000">
                    <a:alpha val="43137"/>
                  </a:srgbClr>
                </a:outerShdw>
              </a:effectLst>
              <a:latin typeface="Verdana" panose="020B0604030504040204" pitchFamily="34" charset="0"/>
              <a:ea typeface="Verdana" panose="020B0604030504040204" pitchFamily="34" charset="0"/>
            </a:endParaRPr>
          </a:p>
        </p:txBody>
      </p:sp>
      <p:sp>
        <p:nvSpPr>
          <p:cNvPr id="3" name="Marcador de contenido 2">
            <a:extLst>
              <a:ext uri="{FF2B5EF4-FFF2-40B4-BE49-F238E27FC236}">
                <a16:creationId xmlns:a16="http://schemas.microsoft.com/office/drawing/2014/main" id="{D3220A87-F6E4-865A-2E69-345C9834D0EE}"/>
              </a:ext>
            </a:extLst>
          </p:cNvPr>
          <p:cNvSpPr>
            <a:spLocks noGrp="1"/>
          </p:cNvSpPr>
          <p:nvPr>
            <p:ph idx="1"/>
          </p:nvPr>
        </p:nvSpPr>
        <p:spPr>
          <a:xfrm>
            <a:off x="1216241" y="1958899"/>
            <a:ext cx="6356410" cy="3071675"/>
          </a:xfrm>
        </p:spPr>
        <p:txBody>
          <a:bodyPr anchor="ctr">
            <a:noAutofit/>
          </a:bodyPr>
          <a:lstStyle/>
          <a:p>
            <a:pPr marL="0" indent="0" algn="just">
              <a:lnSpc>
                <a:spcPct val="110000"/>
              </a:lnSpc>
              <a:buNone/>
            </a:pPr>
            <a:r>
              <a:rPr lang="es-CO" sz="1100" dirty="0">
                <a:latin typeface="Verdana" panose="020B0604030504040204" pitchFamily="34" charset="0"/>
                <a:ea typeface="Verdana" panose="020B0604030504040204" pitchFamily="34" charset="0"/>
              </a:rPr>
              <a:t>En el marco del seguimiento a la ejecución presupuestal y financiera, la Coordinación ha adelantado de manera permanente las actividades de gestión, verificación y control necesarias para garantizar el adecuado desarrollo de los procesos de la vigencia.</a:t>
            </a:r>
          </a:p>
          <a:p>
            <a:pPr marL="0" indent="0" algn="just">
              <a:lnSpc>
                <a:spcPct val="110000"/>
              </a:lnSpc>
              <a:buNone/>
            </a:pPr>
            <a:r>
              <a:rPr lang="es-CO" sz="1100" dirty="0">
                <a:latin typeface="Verdana" panose="020B0604030504040204" pitchFamily="34" charset="0"/>
                <a:ea typeface="Verdana" panose="020B0604030504040204" pitchFamily="34" charset="0"/>
              </a:rPr>
              <a:t>La ejecución de los recursos se ha realizado conforme a las necesidades de las dependencias y a la normatividad vigente. Asimismo, el Grupo de Recursos Financieros continúa con la revisión, conciliación y depuración de los saldos correspondientes a reservas presupuestales y cuentas por pagar, con el fin de garantizar la consistencia de la información financiera.</a:t>
            </a:r>
          </a:p>
          <a:p>
            <a:pPr marL="0" indent="0" algn="just">
              <a:lnSpc>
                <a:spcPct val="110000"/>
              </a:lnSpc>
              <a:buNone/>
            </a:pPr>
            <a:r>
              <a:rPr lang="es-CO" sz="1100" dirty="0">
                <a:latin typeface="Verdana" panose="020B0604030504040204" pitchFamily="34" charset="0"/>
                <a:ea typeface="Verdana" panose="020B0604030504040204" pitchFamily="34" charset="0"/>
              </a:rPr>
              <a:t>Los resultados de estas actividades se reflejarán en los informes de ejecución de los meses posteriores, conforme avance el proceso de validación y cierre.</a:t>
            </a:r>
          </a:p>
        </p:txBody>
      </p:sp>
      <p:pic>
        <p:nvPicPr>
          <p:cNvPr id="13" name="Imagen 12">
            <a:extLst>
              <a:ext uri="{FF2B5EF4-FFF2-40B4-BE49-F238E27FC236}">
                <a16:creationId xmlns:a16="http://schemas.microsoft.com/office/drawing/2014/main" id="{D7D873A8-FFDC-51DA-2BA1-40C5340C69D3}"/>
              </a:ext>
            </a:extLst>
          </p:cNvPr>
          <p:cNvPicPr>
            <a:picLocks noChangeAspect="1"/>
          </p:cNvPicPr>
          <p:nvPr/>
        </p:nvPicPr>
        <p:blipFill>
          <a:blip r:embed="rId2"/>
          <a:stretch>
            <a:fillRect/>
          </a:stretch>
        </p:blipFill>
        <p:spPr>
          <a:xfrm>
            <a:off x="8034669" y="1958899"/>
            <a:ext cx="3295819" cy="2940201"/>
          </a:xfrm>
          <a:prstGeom prst="rect">
            <a:avLst/>
          </a:prstGeom>
        </p:spPr>
      </p:pic>
    </p:spTree>
    <p:extLst>
      <p:ext uri="{BB962C8B-B14F-4D97-AF65-F5344CB8AC3E}">
        <p14:creationId xmlns:p14="http://schemas.microsoft.com/office/powerpoint/2010/main" val="1982283269"/>
      </p:ext>
    </p:extLst>
  </p:cSld>
  <p:clrMapOvr>
    <a:masterClrMapping/>
  </p:clrMapOvr>
</p:sld>
</file>

<file path=ppt/theme/theme1.xml><?xml version="1.0" encoding="utf-8"?>
<a:theme xmlns:a="http://schemas.openxmlformats.org/drawingml/2006/main" name="Office Theme">
  <a:themeElements>
    <a:clrScheme name="Tema de Offic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1433</TotalTime>
  <Words>1277</Words>
  <Application>Microsoft Office PowerPoint</Application>
  <PresentationFormat>Panorámica</PresentationFormat>
  <Paragraphs>110</Paragraphs>
  <Slides>9</Slides>
  <Notes>1</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9</vt:i4>
      </vt:variant>
    </vt:vector>
  </HeadingPairs>
  <TitlesOfParts>
    <vt:vector size="17" baseType="lpstr">
      <vt:lpstr>Aptos</vt:lpstr>
      <vt:lpstr>Aptos Display</vt:lpstr>
      <vt:lpstr>Arial</vt:lpstr>
      <vt:lpstr>Calibri</vt:lpstr>
      <vt:lpstr>Montserrat</vt:lpstr>
      <vt:lpstr>Verdana</vt:lpstr>
      <vt:lpstr>Wingdings</vt:lpstr>
      <vt:lpstr>Office Theme</vt:lpstr>
      <vt:lpstr>Presentación de PowerPoint</vt:lpstr>
      <vt:lpstr>DATOS GENERALES ASIGNACIÓN PRESUPUESTO AÑO 2026</vt:lpstr>
      <vt:lpstr>APROPIACIÓN VIGENTE - GENERAL PRESUPUESTO AÑO 2026 (Corte a 31/09/2026)</vt:lpstr>
      <vt:lpstr>APROPIACIÓN VIGENTE – FUNCIONAMIENTO PRESUPUESTO AÑO 2026 (Corte a 31/09/2026)</vt:lpstr>
      <vt:lpstr>APROPIACIÓN VIGENTE – Detalle Funcionamiento PRESUPUESTO (Corte a 31/09/2026)</vt:lpstr>
      <vt:lpstr>APROPIACIÓN VIGENTE – Detalle Inversion PRESUPUESTO AÑO 2026 (Corte a 31/09/2026)</vt:lpstr>
      <vt:lpstr>RESERVAS PRESUPUESTALES (Corte a 31/09/2026)</vt:lpstr>
      <vt:lpstr>CUENTAS POR PAGAR (Corte a 31/09/2026)</vt:lpstr>
      <vt:lpstr>COMENTARIOS FINALES PROCESO DE GESTION FINANCIERA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Sthephanny Constanza Cruz Torres</dc:creator>
  <cp:lastModifiedBy>Sonia Esperanza Gualteros Matallana</cp:lastModifiedBy>
  <cp:revision>58</cp:revision>
  <dcterms:created xsi:type="dcterms:W3CDTF">2026-04-09T15:44:34Z</dcterms:created>
  <dcterms:modified xsi:type="dcterms:W3CDTF">2026-10-05T14:02:34Z</dcterms:modified>
</cp:coreProperties>
</file>